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20"/>
  </p:notesMasterIdLst>
  <p:sldIdLst>
    <p:sldId id="256" r:id="rId5"/>
    <p:sldId id="257" r:id="rId6"/>
    <p:sldId id="258" r:id="rId7"/>
    <p:sldId id="273" r:id="rId8"/>
    <p:sldId id="259" r:id="rId9"/>
    <p:sldId id="269" r:id="rId10"/>
    <p:sldId id="268" r:id="rId11"/>
    <p:sldId id="272" r:id="rId12"/>
    <p:sldId id="260" r:id="rId13"/>
    <p:sldId id="261" r:id="rId14"/>
    <p:sldId id="262" r:id="rId15"/>
    <p:sldId id="267" r:id="rId16"/>
    <p:sldId id="263" r:id="rId17"/>
    <p:sldId id="270" r:id="rId18"/>
    <p:sldId id="271"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E91B4F-D3A9-A3DE-9C5E-26720A53C30E}" v="526" dt="2024-02-12T14:02:57.025"/>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no-NO"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6" name="Google Shape;12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60576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5250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96861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02053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1187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4647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8846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o-NO"/>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tag.no/fotball/for-trenere-og-lagleder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tag.no/klubben/blimedle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stag.no/fotball/kontingent-og-treningsavgift/"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stag.no/fotbal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fotball.no/barn-og-ungdom/retningslinjer-for-barne--og-ungdomsfotbal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leder.fotball@stag.no"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ideo" Target="https://web.microsoftstream.com/embed/video/4762112b-e22b-4174-b348-77893ce75334?autoplay=false&amp;showinfo=true&amp;app=powerpoint&amp;appPlatform=web&amp;hostCorrelationId=3f950bde-523c-493d-9f0c-5b8fb011f127"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www.lucidchart.com/documents/edit/99466936-56e6-4561-924e-fb35006aec7d/0?callback=close&amp;v=1130&amp;s=595.27559055118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txBox="1">
            <a:spLocks noGrp="1"/>
          </p:cNvSpPr>
          <p:nvPr>
            <p:ph type="ctrTitle"/>
          </p:nvPr>
        </p:nvSpPr>
        <p:spPr>
          <a:xfrm>
            <a:off x="1524000" y="2118824"/>
            <a:ext cx="9144000" cy="3361187"/>
          </a:xfrm>
          <a:prstGeom prst="rect">
            <a:avLst/>
          </a:prstGeom>
          <a:noFill/>
          <a:ln>
            <a:noFill/>
          </a:ln>
        </p:spPr>
        <p:txBody>
          <a:bodyPr spcFirstLastPara="1" wrap="square" lIns="91425" tIns="45700" rIns="91425" bIns="45700" anchor="b" anchorCtr="0">
            <a:noAutofit/>
          </a:bodyPr>
          <a:lstStyle/>
          <a:p>
            <a:r>
              <a:rPr lang="en-US" sz="7200" b="1" err="1"/>
              <a:t>Foreldremøte</a:t>
            </a:r>
            <a:br>
              <a:rPr lang="en-US"/>
            </a:br>
            <a:r>
              <a:rPr lang="en-US" sz="4800"/>
              <a:t>STAG "lag" </a:t>
            </a:r>
            <a:br>
              <a:rPr lang="en-US"/>
            </a:br>
            <a:br>
              <a:rPr lang="en-US"/>
            </a:br>
            <a:r>
              <a:rPr lang="en-US" sz="1600" b="1" err="1"/>
              <a:t>dato.måned.år</a:t>
            </a:r>
            <a:br>
              <a:rPr lang="en-US" sz="1200"/>
            </a:br>
            <a:br>
              <a:rPr lang="en-US" sz="1200"/>
            </a:br>
            <a:br>
              <a:rPr lang="en-US" sz="1200"/>
            </a:br>
            <a:endParaRPr lang="en-US" sz="1200"/>
          </a:p>
        </p:txBody>
      </p:sp>
      <p:pic>
        <p:nvPicPr>
          <p:cNvPr id="89" name="Google Shape;89;p13"/>
          <p:cNvPicPr preferRelativeResize="0"/>
          <p:nvPr/>
        </p:nvPicPr>
        <p:blipFill rotWithShape="1">
          <a:blip r:embed="rId3">
            <a:alphaModFix/>
          </a:blip>
          <a:srcRect/>
          <a:stretch/>
        </p:blipFill>
        <p:spPr>
          <a:xfrm>
            <a:off x="5289551" y="616764"/>
            <a:ext cx="1789660" cy="1281955"/>
          </a:xfrm>
          <a:prstGeom prst="rect">
            <a:avLst/>
          </a:prstGeom>
          <a:noFill/>
          <a:ln>
            <a:noFill/>
          </a:ln>
        </p:spPr>
      </p:pic>
      <p:sp>
        <p:nvSpPr>
          <p:cNvPr id="90" name="Google Shape;90;p13"/>
          <p:cNvSpPr/>
          <p:nvPr/>
        </p:nvSpPr>
        <p:spPr>
          <a:xfrm>
            <a:off x="2913776" y="6125871"/>
            <a:ext cx="6096000" cy="30777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no-NO" sz="1400" b="0" i="1" u="none" strike="noStrike" cap="none">
                <a:solidFill>
                  <a:schemeClr val="dk1"/>
                </a:solidFill>
                <a:latin typeface="Calibri"/>
                <a:ea typeface="Calibri"/>
                <a:cs typeface="Calibri"/>
                <a:sym typeface="Calibri"/>
              </a:rPr>
              <a:t>Stag Fotball skal skape fellesskap og stolthet i Stavern og omegn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27"/>
        <p:cNvGrpSpPr/>
        <p:nvPr/>
      </p:nvGrpSpPr>
      <p:grpSpPr>
        <a:xfrm>
          <a:off x="0" y="0"/>
          <a:ext cx="0" cy="0"/>
          <a:chOff x="0" y="0"/>
          <a:chExt cx="0" cy="0"/>
        </a:xfrm>
      </p:grpSpPr>
      <p:sp>
        <p:nvSpPr>
          <p:cNvPr id="128" name="Google Shape;128;p18"/>
          <p:cNvSpPr txBox="1">
            <a:spLocks noGrp="1"/>
          </p:cNvSpPr>
          <p:nvPr>
            <p:ph type="title"/>
          </p:nvPr>
        </p:nvSpPr>
        <p:spPr>
          <a:xfrm>
            <a:off x="1136428" y="627564"/>
            <a:ext cx="7474172" cy="1325563"/>
          </a:xfrm>
          <a:prstGeom prst="rect">
            <a:avLst/>
          </a:prstGeom>
        </p:spPr>
        <p:txBody>
          <a:bodyPr spcFirstLastPara="1" lIns="91425" tIns="45700" rIns="91425" bIns="45700" anchorCtr="0">
            <a:normAutofit/>
          </a:bodyPr>
          <a:lstStyle/>
          <a:p>
            <a:pPr marL="0" lvl="0" indent="0" rtl="0">
              <a:spcBef>
                <a:spcPts val="0"/>
              </a:spcBef>
              <a:spcAft>
                <a:spcPts val="0"/>
              </a:spcAft>
              <a:buClr>
                <a:schemeClr val="dk1"/>
              </a:buClr>
              <a:buSzPts val="4400"/>
              <a:buFont typeface="Calibri"/>
              <a:buNone/>
            </a:pPr>
            <a:r>
              <a:rPr lang="no-NO" b="1"/>
              <a:t>Lagenes organisering</a:t>
            </a:r>
            <a:endParaRPr lang="nb-NO" b="1"/>
          </a:p>
        </p:txBody>
      </p:sp>
      <p:sp>
        <p:nvSpPr>
          <p:cNvPr id="129" name="Google Shape;129;p18"/>
          <p:cNvSpPr txBox="1">
            <a:spLocks noGrp="1"/>
          </p:cNvSpPr>
          <p:nvPr>
            <p:ph type="body" idx="1"/>
          </p:nvPr>
        </p:nvSpPr>
        <p:spPr>
          <a:xfrm>
            <a:off x="1136429" y="2278173"/>
            <a:ext cx="6467867" cy="3450613"/>
          </a:xfrm>
          <a:prstGeom prst="rect">
            <a:avLst/>
          </a:prstGeom>
        </p:spPr>
        <p:txBody>
          <a:bodyPr spcFirstLastPara="1" lIns="91425" tIns="45700" rIns="91425" bIns="45700" anchor="ctr" anchorCtr="0">
            <a:normAutofit/>
          </a:bodyPr>
          <a:lstStyle/>
          <a:p>
            <a:pPr marL="0" lvl="0" indent="0" rtl="0">
              <a:spcBef>
                <a:spcPts val="0"/>
              </a:spcBef>
              <a:spcAft>
                <a:spcPts val="600"/>
              </a:spcAft>
              <a:buClr>
                <a:srgbClr val="000000"/>
              </a:buClr>
              <a:buSzPts val="2400"/>
              <a:buNone/>
            </a:pPr>
            <a:r>
              <a:rPr lang="nb-NO" sz="2000" dirty="0">
                <a:latin typeface="Calibri"/>
                <a:ea typeface="Calibri"/>
                <a:cs typeface="Calibri"/>
                <a:sym typeface="Calibri"/>
              </a:rPr>
              <a:t>Et lag har behov for flere støttefunksjoner i tillegg til det sportslige.</a:t>
            </a:r>
            <a:endParaRPr lang="nb-NO" sz="2000" dirty="0"/>
          </a:p>
          <a:p>
            <a:pPr marL="0" lvl="0" indent="0" rtl="0">
              <a:spcBef>
                <a:spcPts val="0"/>
              </a:spcBef>
              <a:spcAft>
                <a:spcPts val="600"/>
              </a:spcAft>
              <a:buClr>
                <a:schemeClr val="dk1"/>
              </a:buClr>
              <a:buSzPts val="2400"/>
              <a:buNone/>
            </a:pPr>
            <a:endParaRPr lang="nb-NO" sz="2000">
              <a:latin typeface="Calibri"/>
              <a:ea typeface="Calibri"/>
              <a:cs typeface="Calibri"/>
              <a:sym typeface="Calibri"/>
            </a:endParaRPr>
          </a:p>
          <a:p>
            <a:pPr marL="0" lvl="0" indent="0" rtl="0">
              <a:spcBef>
                <a:spcPts val="0"/>
              </a:spcBef>
              <a:spcAft>
                <a:spcPts val="600"/>
              </a:spcAft>
              <a:buClr>
                <a:schemeClr val="dk1"/>
              </a:buClr>
              <a:buSzPts val="2400"/>
              <a:buNone/>
            </a:pPr>
            <a:r>
              <a:rPr lang="nb-NO" sz="2000" dirty="0"/>
              <a:t>Oppgavene kan fordeles på flere roller, men det bør minimum være følgende roller rundt et lag:</a:t>
            </a:r>
          </a:p>
          <a:p>
            <a:pPr marL="0" lvl="0" indent="0" rtl="0">
              <a:spcBef>
                <a:spcPts val="0"/>
              </a:spcBef>
              <a:spcAft>
                <a:spcPts val="600"/>
              </a:spcAft>
              <a:buClr>
                <a:schemeClr val="dk1"/>
              </a:buClr>
              <a:buSzPts val="2400"/>
              <a:buNone/>
            </a:pPr>
            <a:endParaRPr lang="nb-NO" sz="2000"/>
          </a:p>
          <a:p>
            <a:pPr marL="228600" indent="-228600">
              <a:spcBef>
                <a:spcPts val="0"/>
              </a:spcBef>
              <a:spcAft>
                <a:spcPts val="600"/>
              </a:spcAft>
              <a:buSzPts val="2400"/>
            </a:pPr>
            <a:r>
              <a:rPr lang="nb-NO" sz="2000" dirty="0"/>
              <a:t>Trenere </a:t>
            </a:r>
          </a:p>
          <a:p>
            <a:pPr marL="228600" indent="-228600">
              <a:spcBef>
                <a:spcPts val="0"/>
              </a:spcBef>
              <a:spcAft>
                <a:spcPts val="600"/>
              </a:spcAft>
              <a:buSzPts val="2400"/>
            </a:pPr>
            <a:r>
              <a:rPr lang="nb-NO" sz="2000" dirty="0"/>
              <a:t>Lagleder  </a:t>
            </a:r>
            <a:r>
              <a:rPr lang="nb-NO" sz="2000" dirty="0">
                <a:hlinkClick r:id="rId3"/>
              </a:rPr>
              <a:t>https://www.stag.no/fotball/for-trenere-og-lagledere/</a:t>
            </a:r>
            <a:endParaRPr lang="nb-NO" sz="2000" dirty="0"/>
          </a:p>
          <a:p>
            <a:pPr marL="228600" indent="-228600">
              <a:spcBef>
                <a:spcPts val="0"/>
              </a:spcBef>
              <a:spcAft>
                <a:spcPts val="600"/>
              </a:spcAft>
              <a:buSzPts val="2400"/>
            </a:pPr>
            <a:r>
              <a:rPr lang="nb-NO" sz="2000" dirty="0"/>
              <a:t>Foreldrekontakt / Sosial-komite</a:t>
            </a:r>
          </a:p>
          <a:p>
            <a:pPr marL="228600" lvl="0" indent="0">
              <a:spcBef>
                <a:spcPts val="0"/>
              </a:spcBef>
              <a:spcAft>
                <a:spcPts val="600"/>
              </a:spcAft>
              <a:buNone/>
            </a:pPr>
            <a:endParaRPr lang="nb-NO" sz="2000"/>
          </a:p>
        </p:txBody>
      </p:sp>
      <p:sp>
        <p:nvSpPr>
          <p:cNvPr id="131" name="Google Shape;131;p18"/>
          <p:cNvSpPr txBox="1">
            <a:spLocks noGrp="1"/>
          </p:cNvSpPr>
          <p:nvPr>
            <p:ph type="ftr" idx="11"/>
          </p:nvPr>
        </p:nvSpPr>
        <p:spPr>
          <a:xfrm>
            <a:off x="1103859" y="6356350"/>
            <a:ext cx="4894169" cy="365125"/>
          </a:xfrm>
          <a:prstGeom prst="rect">
            <a:avLst/>
          </a:prstGeom>
        </p:spPr>
        <p:txBody>
          <a:bodyPr spcFirstLastPara="1" lIns="91425" tIns="45700" rIns="91425" bIns="45700" anchorCtr="0">
            <a:normAutofit/>
          </a:bodyPr>
          <a:lstStyle/>
          <a:p>
            <a:pPr marL="0" lvl="0" indent="0" algn="l" rtl="0">
              <a:spcBef>
                <a:spcPts val="0"/>
              </a:spcBef>
              <a:spcAft>
                <a:spcPts val="600"/>
              </a:spcAft>
              <a:buNone/>
            </a:pPr>
            <a:r>
              <a:rPr lang="nb-NO" sz="1050" i="1">
                <a:solidFill>
                  <a:schemeClr val="tx1">
                    <a:lumMod val="75000"/>
                    <a:lumOff val="25000"/>
                  </a:schemeClr>
                </a:solidFill>
              </a:rPr>
              <a:t>Stag Fotball skal skape fellesskap og stolthet i Stavern og omegn</a:t>
            </a:r>
            <a:endParaRPr lang="nb-NO" sz="1050">
              <a:solidFill>
                <a:schemeClr val="tx1">
                  <a:lumMod val="75000"/>
                  <a:lumOff val="25000"/>
                </a:schemeClr>
              </a:solidFill>
            </a:endParaRPr>
          </a:p>
        </p:txBody>
      </p:sp>
      <p:sp>
        <p:nvSpPr>
          <p:cNvPr id="136" name="Rectangle 13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076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C9C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0" name="Google Shape;130;p18"/>
          <p:cNvPicPr preferRelativeResize="0"/>
          <p:nvPr/>
        </p:nvPicPr>
        <p:blipFill rotWithShape="1">
          <a:blip r:embed="rId4"/>
          <a:stretch/>
        </p:blipFill>
        <p:spPr>
          <a:xfrm>
            <a:off x="9254442" y="2905344"/>
            <a:ext cx="1462088" cy="104731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35"/>
        <p:cNvGrpSpPr/>
        <p:nvPr/>
      </p:nvGrpSpPr>
      <p:grpSpPr>
        <a:xfrm>
          <a:off x="0" y="0"/>
          <a:ext cx="0" cy="0"/>
          <a:chOff x="0" y="0"/>
          <a:chExt cx="0" cy="0"/>
        </a:xfrm>
      </p:grpSpPr>
      <p:sp>
        <p:nvSpPr>
          <p:cNvPr id="136" name="Google Shape;136;p19"/>
          <p:cNvSpPr txBox="1">
            <a:spLocks noGrp="1"/>
          </p:cNvSpPr>
          <p:nvPr>
            <p:ph type="title"/>
          </p:nvPr>
        </p:nvSpPr>
        <p:spPr>
          <a:xfrm>
            <a:off x="1136428" y="627564"/>
            <a:ext cx="7474172" cy="1325563"/>
          </a:xfrm>
          <a:prstGeom prst="rect">
            <a:avLst/>
          </a:prstGeom>
        </p:spPr>
        <p:txBody>
          <a:bodyPr spcFirstLastPara="1" lIns="91425" tIns="45700" rIns="91425" bIns="45700" anchorCtr="0">
            <a:normAutofit/>
          </a:bodyPr>
          <a:lstStyle/>
          <a:p>
            <a:pPr marL="0" lvl="0" indent="0" rtl="0">
              <a:spcBef>
                <a:spcPts val="0"/>
              </a:spcBef>
              <a:spcAft>
                <a:spcPts val="0"/>
              </a:spcAft>
              <a:buClr>
                <a:schemeClr val="dk1"/>
              </a:buClr>
              <a:buSzPts val="4400"/>
              <a:buFont typeface="Calibri"/>
              <a:buNone/>
            </a:pPr>
            <a:r>
              <a:rPr lang="no-NO" b="1"/>
              <a:t>Spilleform i barnefotballen (5-12 år)</a:t>
            </a:r>
            <a:endParaRPr lang="nb-NO"/>
          </a:p>
        </p:txBody>
      </p:sp>
      <p:sp>
        <p:nvSpPr>
          <p:cNvPr id="137" name="Google Shape;137;p19"/>
          <p:cNvSpPr txBox="1">
            <a:spLocks noGrp="1"/>
          </p:cNvSpPr>
          <p:nvPr>
            <p:ph type="body" idx="1"/>
          </p:nvPr>
        </p:nvSpPr>
        <p:spPr>
          <a:xfrm>
            <a:off x="1136429" y="2278173"/>
            <a:ext cx="6467867" cy="3450613"/>
          </a:xfrm>
          <a:prstGeom prst="rect">
            <a:avLst/>
          </a:prstGeom>
        </p:spPr>
        <p:txBody>
          <a:bodyPr spcFirstLastPara="1" lIns="91425" tIns="45700" rIns="91425" bIns="45700" anchor="ctr" anchorCtr="0">
            <a:normAutofit/>
          </a:bodyPr>
          <a:lstStyle/>
          <a:p>
            <a:pPr marL="228600" lvl="0" indent="-228600" rtl="0">
              <a:spcBef>
                <a:spcPts val="0"/>
              </a:spcBef>
              <a:spcAft>
                <a:spcPts val="0"/>
              </a:spcAft>
              <a:buClr>
                <a:schemeClr val="dk1"/>
              </a:buClr>
              <a:buSzPts val="2800"/>
              <a:buChar char="•"/>
            </a:pPr>
            <a:r>
              <a:rPr lang="nb-NO" sz="2200"/>
              <a:t>5 år: Kun treninger</a:t>
            </a:r>
          </a:p>
          <a:p>
            <a:pPr marL="228600" lvl="0" indent="-228600" rtl="0">
              <a:spcBef>
                <a:spcPts val="1000"/>
              </a:spcBef>
              <a:spcAft>
                <a:spcPts val="0"/>
              </a:spcAft>
              <a:buClr>
                <a:schemeClr val="dk1"/>
              </a:buClr>
              <a:buSzPts val="2800"/>
              <a:buChar char="•"/>
            </a:pPr>
            <a:r>
              <a:rPr lang="nb-NO" sz="2200"/>
              <a:t>6-7 år: Treninger og turneringer. 3’er (med avgrenset bane)</a:t>
            </a:r>
          </a:p>
          <a:p>
            <a:pPr marL="228600" lvl="0" indent="-228600" rtl="0">
              <a:spcBef>
                <a:spcPts val="1000"/>
              </a:spcBef>
              <a:spcAft>
                <a:spcPts val="0"/>
              </a:spcAft>
              <a:buClr>
                <a:schemeClr val="dk1"/>
              </a:buClr>
              <a:buSzPts val="2800"/>
              <a:buChar char="•"/>
            </a:pPr>
            <a:r>
              <a:rPr lang="nb-NO" sz="2200"/>
              <a:t>8 år: 5’er, 2x25 min</a:t>
            </a:r>
          </a:p>
          <a:p>
            <a:pPr marL="228600" lvl="0" indent="-228600" rtl="0">
              <a:spcBef>
                <a:spcPts val="1000"/>
              </a:spcBef>
              <a:spcAft>
                <a:spcPts val="0"/>
              </a:spcAft>
              <a:buClr>
                <a:schemeClr val="dk1"/>
              </a:buClr>
              <a:buSzPts val="2800"/>
              <a:buChar char="•"/>
            </a:pPr>
            <a:r>
              <a:rPr lang="nb-NO" sz="2200"/>
              <a:t>9 år: 5’er, 2x25 min</a:t>
            </a:r>
          </a:p>
          <a:p>
            <a:pPr marL="228600" lvl="0" indent="-228600" rtl="0">
              <a:spcBef>
                <a:spcPts val="1000"/>
              </a:spcBef>
              <a:spcAft>
                <a:spcPts val="0"/>
              </a:spcAft>
              <a:buClr>
                <a:schemeClr val="dk1"/>
              </a:buClr>
              <a:buSzPts val="2800"/>
              <a:buChar char="•"/>
            </a:pPr>
            <a:r>
              <a:rPr lang="nb-NO" sz="2200"/>
              <a:t>10 år: 7’er, 2x30 min</a:t>
            </a:r>
          </a:p>
          <a:p>
            <a:pPr marL="228600" lvl="0" indent="-228600" rtl="0">
              <a:spcBef>
                <a:spcPts val="1000"/>
              </a:spcBef>
              <a:spcAft>
                <a:spcPts val="0"/>
              </a:spcAft>
              <a:buClr>
                <a:schemeClr val="dk1"/>
              </a:buClr>
              <a:buSzPts val="2800"/>
              <a:buChar char="•"/>
            </a:pPr>
            <a:r>
              <a:rPr lang="nb-NO" sz="2200"/>
              <a:t>11 år: 9’er, 2x30 min</a:t>
            </a:r>
          </a:p>
          <a:p>
            <a:pPr marL="228600" lvl="0" indent="-228600" rtl="0">
              <a:spcBef>
                <a:spcPts val="1000"/>
              </a:spcBef>
              <a:spcAft>
                <a:spcPts val="0"/>
              </a:spcAft>
              <a:buClr>
                <a:schemeClr val="dk1"/>
              </a:buClr>
              <a:buSzPts val="2800"/>
              <a:buChar char="•"/>
            </a:pPr>
            <a:r>
              <a:rPr lang="nb-NO" sz="2200"/>
              <a:t>12 år: 9’er, 2x35 min</a:t>
            </a:r>
          </a:p>
        </p:txBody>
      </p:sp>
      <p:sp>
        <p:nvSpPr>
          <p:cNvPr id="139" name="Google Shape;139;p19"/>
          <p:cNvSpPr txBox="1">
            <a:spLocks noGrp="1"/>
          </p:cNvSpPr>
          <p:nvPr>
            <p:ph type="ftr" idx="11"/>
          </p:nvPr>
        </p:nvSpPr>
        <p:spPr>
          <a:xfrm>
            <a:off x="1103859" y="6356350"/>
            <a:ext cx="4894169" cy="365125"/>
          </a:xfrm>
          <a:prstGeom prst="rect">
            <a:avLst/>
          </a:prstGeom>
        </p:spPr>
        <p:txBody>
          <a:bodyPr spcFirstLastPara="1" lIns="91425" tIns="45700" rIns="91425" bIns="45700" anchorCtr="0">
            <a:normAutofit/>
          </a:bodyPr>
          <a:lstStyle/>
          <a:p>
            <a:pPr marL="0" lvl="0" indent="0" algn="l" rtl="0">
              <a:spcBef>
                <a:spcPts val="0"/>
              </a:spcBef>
              <a:spcAft>
                <a:spcPts val="600"/>
              </a:spcAft>
              <a:buNone/>
            </a:pPr>
            <a:r>
              <a:rPr lang="nb-NO" sz="1050" i="1">
                <a:solidFill>
                  <a:schemeClr val="tx1">
                    <a:lumMod val="75000"/>
                    <a:lumOff val="25000"/>
                  </a:schemeClr>
                </a:solidFill>
              </a:rPr>
              <a:t>Stag Fotball skal skape fellesskap og stolthet i Stavern og omegn</a:t>
            </a:r>
            <a:endParaRPr lang="nb-NO" sz="1050">
              <a:solidFill>
                <a:schemeClr val="tx1">
                  <a:lumMod val="75000"/>
                  <a:lumOff val="25000"/>
                </a:schemeClr>
              </a:solidFill>
            </a:endParaRPr>
          </a:p>
        </p:txBody>
      </p:sp>
      <p:sp>
        <p:nvSpPr>
          <p:cNvPr id="144" name="Rectangle 143">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076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C9C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8" name="Google Shape;138;p19"/>
          <p:cNvPicPr preferRelativeResize="0"/>
          <p:nvPr/>
        </p:nvPicPr>
        <p:blipFill rotWithShape="1">
          <a:blip r:embed="rId3"/>
          <a:stretch/>
        </p:blipFill>
        <p:spPr>
          <a:xfrm>
            <a:off x="9254442" y="2905344"/>
            <a:ext cx="1462088" cy="104731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35"/>
        <p:cNvGrpSpPr/>
        <p:nvPr/>
      </p:nvGrpSpPr>
      <p:grpSpPr>
        <a:xfrm>
          <a:off x="0" y="0"/>
          <a:ext cx="0" cy="0"/>
          <a:chOff x="0" y="0"/>
          <a:chExt cx="0" cy="0"/>
        </a:xfrm>
      </p:grpSpPr>
      <p:sp>
        <p:nvSpPr>
          <p:cNvPr id="136" name="Google Shape;136;p19"/>
          <p:cNvSpPr txBox="1">
            <a:spLocks noGrp="1"/>
          </p:cNvSpPr>
          <p:nvPr>
            <p:ph type="title"/>
          </p:nvPr>
        </p:nvSpPr>
        <p:spPr>
          <a:xfrm>
            <a:off x="1136428" y="627564"/>
            <a:ext cx="7474172" cy="1325563"/>
          </a:xfrm>
          <a:prstGeom prst="rect">
            <a:avLst/>
          </a:prstGeom>
        </p:spPr>
        <p:txBody>
          <a:bodyPr spcFirstLastPara="1" lIns="91425" tIns="45700" rIns="91425" bIns="45700" anchorCtr="0">
            <a:normAutofit/>
          </a:bodyPr>
          <a:lstStyle/>
          <a:p>
            <a:pPr>
              <a:buSzPts val="4400"/>
            </a:pPr>
            <a:r>
              <a:rPr lang="no-NO" b="1" err="1"/>
              <a:t>Betalinger</a:t>
            </a:r>
            <a:r>
              <a:rPr lang="no-NO" b="1"/>
              <a:t> </a:t>
            </a:r>
            <a:r>
              <a:rPr lang="no-NO" b="1" err="1"/>
              <a:t>og</a:t>
            </a:r>
            <a:r>
              <a:rPr lang="no-NO" b="1"/>
              <a:t> </a:t>
            </a:r>
            <a:r>
              <a:rPr lang="no-NO" b="1" err="1"/>
              <a:t>Medlem</a:t>
            </a:r>
            <a:r>
              <a:rPr lang="no-NO" b="1"/>
              <a:t> </a:t>
            </a:r>
            <a:r>
              <a:rPr lang="no-NO" b="1" err="1"/>
              <a:t>i</a:t>
            </a:r>
            <a:r>
              <a:rPr lang="no-NO" b="1"/>
              <a:t> Stag</a:t>
            </a:r>
            <a:endParaRPr b="1"/>
          </a:p>
        </p:txBody>
      </p:sp>
      <p:sp>
        <p:nvSpPr>
          <p:cNvPr id="137" name="Google Shape;137;p19"/>
          <p:cNvSpPr txBox="1">
            <a:spLocks noGrp="1"/>
          </p:cNvSpPr>
          <p:nvPr>
            <p:ph type="body" idx="1"/>
          </p:nvPr>
        </p:nvSpPr>
        <p:spPr>
          <a:xfrm>
            <a:off x="1136429" y="2278173"/>
            <a:ext cx="6467867" cy="3450613"/>
          </a:xfrm>
          <a:prstGeom prst="rect">
            <a:avLst/>
          </a:prstGeom>
        </p:spPr>
        <p:txBody>
          <a:bodyPr spcFirstLastPara="1" lIns="91425" tIns="45700" rIns="91425" bIns="45700" anchor="ctr" anchorCtr="0">
            <a:normAutofit fontScale="92500" lnSpcReduction="10000"/>
          </a:bodyPr>
          <a:lstStyle/>
          <a:p>
            <a:pPr marL="514350" indent="-514350">
              <a:spcBef>
                <a:spcPts val="0"/>
              </a:spcBef>
              <a:spcAft>
                <a:spcPts val="600"/>
              </a:spcAft>
              <a:buSzPts val="2800"/>
            </a:pPr>
            <a:r>
              <a:rPr lang="nb-NO" sz="2200" dirty="0"/>
              <a:t>Alle som er spillere, trenere og lagledere må være medlem i sportsklubben Stag.</a:t>
            </a:r>
          </a:p>
          <a:p>
            <a:pPr marL="0" indent="0">
              <a:spcBef>
                <a:spcPts val="0"/>
              </a:spcBef>
              <a:spcAft>
                <a:spcPts val="600"/>
              </a:spcAft>
              <a:buNone/>
            </a:pPr>
            <a:endParaRPr lang="nb-NO" sz="2200"/>
          </a:p>
          <a:p>
            <a:pPr marL="571500" lvl="2" indent="0">
              <a:spcBef>
                <a:spcPts val="0"/>
              </a:spcBef>
              <a:spcAft>
                <a:spcPts val="600"/>
              </a:spcAft>
              <a:buNone/>
            </a:pPr>
            <a:r>
              <a:rPr lang="nb-NO" sz="2200" dirty="0"/>
              <a:t>Alle må registrere seg her: </a:t>
            </a:r>
            <a:r>
              <a:rPr lang="nb-NO" sz="2200" dirty="0">
                <a:hlinkClick r:id="rId3"/>
              </a:rPr>
              <a:t>https://www.stag.no/klubben/blimedlem/</a:t>
            </a:r>
          </a:p>
          <a:p>
            <a:pPr marL="514350" indent="-514350">
              <a:spcBef>
                <a:spcPts val="0"/>
              </a:spcBef>
              <a:spcAft>
                <a:spcPts val="600"/>
              </a:spcAft>
              <a:buAutoNum type="arabicPeriod"/>
            </a:pPr>
            <a:endParaRPr lang="nb-NO" sz="2200"/>
          </a:p>
          <a:p>
            <a:pPr marL="514350" indent="-514350">
              <a:spcBef>
                <a:spcPts val="0"/>
              </a:spcBef>
              <a:spcAft>
                <a:spcPts val="600"/>
              </a:spcAft>
            </a:pPr>
            <a:r>
              <a:rPr lang="nb-NO" sz="2200" dirty="0"/>
              <a:t>Treningsavgift sendes ut 2 ganger i året (</a:t>
            </a:r>
            <a:r>
              <a:rPr lang="nb-NO" sz="2200" dirty="0" err="1"/>
              <a:t>Feb</a:t>
            </a:r>
            <a:r>
              <a:rPr lang="nb-NO" sz="2200" dirty="0"/>
              <a:t> og </a:t>
            </a:r>
            <a:r>
              <a:rPr lang="nb-NO" sz="2200" dirty="0" err="1"/>
              <a:t>Aug</a:t>
            </a:r>
            <a:r>
              <a:rPr lang="nb-NO" sz="2200" dirty="0"/>
              <a:t>)</a:t>
            </a:r>
          </a:p>
          <a:p>
            <a:pPr marL="514350" indent="-514350">
              <a:spcBef>
                <a:spcPts val="0"/>
              </a:spcBef>
              <a:spcAft>
                <a:spcPts val="600"/>
              </a:spcAft>
            </a:pPr>
            <a:r>
              <a:rPr lang="nb-NO" sz="2200" dirty="0" err="1"/>
              <a:t>Medlemskontigent</a:t>
            </a:r>
            <a:r>
              <a:rPr lang="nb-NO" sz="2200" dirty="0"/>
              <a:t> 1 gang pr år (</a:t>
            </a:r>
            <a:r>
              <a:rPr lang="nb-NO" sz="2200" dirty="0" err="1"/>
              <a:t>Feb</a:t>
            </a:r>
            <a:r>
              <a:rPr lang="nb-NO" sz="2200" dirty="0"/>
              <a:t>)</a:t>
            </a:r>
          </a:p>
          <a:p>
            <a:pPr marL="971550" lvl="1" indent="-514350">
              <a:spcBef>
                <a:spcPts val="0"/>
              </a:spcBef>
              <a:spcAft>
                <a:spcPts val="600"/>
              </a:spcAft>
            </a:pPr>
            <a:r>
              <a:rPr lang="nb-NO" sz="1800" dirty="0">
                <a:hlinkClick r:id="rId4"/>
              </a:rPr>
              <a:t>Kontigent og treningsavgift</a:t>
            </a:r>
            <a:endParaRPr lang="nb-NO" sz="1800" dirty="0"/>
          </a:p>
          <a:p>
            <a:pPr marL="514350" indent="-514350">
              <a:spcBef>
                <a:spcPts val="0"/>
              </a:spcBef>
              <a:spcAft>
                <a:spcPts val="600"/>
              </a:spcAft>
            </a:pPr>
            <a:r>
              <a:rPr lang="nb-NO" sz="2200" dirty="0" err="1"/>
              <a:t>Spondgruppe</a:t>
            </a:r>
            <a:r>
              <a:rPr lang="nb-NO" sz="2200" dirty="0"/>
              <a:t>, oppdatere av spillere og kommunikasjon på laget </a:t>
            </a:r>
          </a:p>
          <a:p>
            <a:pPr marL="514350" indent="-514350">
              <a:spcBef>
                <a:spcPts val="0"/>
              </a:spcBef>
              <a:spcAft>
                <a:spcPts val="600"/>
              </a:spcAft>
              <a:buAutoNum type="arabicPeriod"/>
            </a:pPr>
            <a:endParaRPr lang="nb-NO" sz="2200"/>
          </a:p>
          <a:p>
            <a:pPr marL="514350" indent="-514350">
              <a:spcBef>
                <a:spcPts val="0"/>
              </a:spcBef>
              <a:spcAft>
                <a:spcPts val="600"/>
              </a:spcAft>
              <a:buAutoNum type="arabicPeriod"/>
            </a:pPr>
            <a:endParaRPr lang="nb-NO" sz="2200"/>
          </a:p>
          <a:p>
            <a:pPr marL="514350" indent="-514350">
              <a:spcBef>
                <a:spcPts val="0"/>
              </a:spcBef>
              <a:spcAft>
                <a:spcPts val="600"/>
              </a:spcAft>
              <a:buAutoNum type="arabicPeriod"/>
            </a:pPr>
            <a:endParaRPr lang="nb-NO" sz="2200"/>
          </a:p>
          <a:p>
            <a:pPr marL="514350" indent="-514350">
              <a:spcBef>
                <a:spcPts val="0"/>
              </a:spcBef>
              <a:spcAft>
                <a:spcPts val="600"/>
              </a:spcAft>
              <a:buAutoNum type="arabicPeriod"/>
            </a:pPr>
            <a:endParaRPr lang="nb-NO" sz="2200"/>
          </a:p>
        </p:txBody>
      </p:sp>
      <p:sp>
        <p:nvSpPr>
          <p:cNvPr id="139" name="Google Shape;139;p19"/>
          <p:cNvSpPr txBox="1">
            <a:spLocks noGrp="1"/>
          </p:cNvSpPr>
          <p:nvPr>
            <p:ph type="ftr" idx="11"/>
          </p:nvPr>
        </p:nvSpPr>
        <p:spPr>
          <a:xfrm>
            <a:off x="1103859" y="6356350"/>
            <a:ext cx="4894169" cy="365125"/>
          </a:xfrm>
          <a:prstGeom prst="rect">
            <a:avLst/>
          </a:prstGeom>
        </p:spPr>
        <p:txBody>
          <a:bodyPr spcFirstLastPara="1" lIns="91425" tIns="45700" rIns="91425" bIns="45700" anchorCtr="0">
            <a:normAutofit/>
          </a:bodyPr>
          <a:lstStyle/>
          <a:p>
            <a:pPr marL="0" lvl="0" indent="0" algn="l" rtl="0">
              <a:spcBef>
                <a:spcPts val="0"/>
              </a:spcBef>
              <a:spcAft>
                <a:spcPts val="600"/>
              </a:spcAft>
              <a:buNone/>
            </a:pPr>
            <a:r>
              <a:rPr lang="nb-NO" sz="1050" i="1">
                <a:solidFill>
                  <a:schemeClr val="tx1">
                    <a:lumMod val="75000"/>
                    <a:lumOff val="25000"/>
                  </a:schemeClr>
                </a:solidFill>
              </a:rPr>
              <a:t>Stag Fotball skal skape fellesskap og stolthet i Stavern og omegn</a:t>
            </a:r>
            <a:endParaRPr lang="nb-NO" sz="1050">
              <a:solidFill>
                <a:schemeClr val="tx1">
                  <a:lumMod val="75000"/>
                  <a:lumOff val="25000"/>
                </a:schemeClr>
              </a:solidFill>
            </a:endParaRPr>
          </a:p>
        </p:txBody>
      </p:sp>
      <p:sp>
        <p:nvSpPr>
          <p:cNvPr id="144" name="Rectangle 143">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076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C9C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8" name="Google Shape;138;p19"/>
          <p:cNvPicPr preferRelativeResize="0"/>
          <p:nvPr/>
        </p:nvPicPr>
        <p:blipFill rotWithShape="1">
          <a:blip r:embed="rId5"/>
          <a:stretch/>
        </p:blipFill>
        <p:spPr>
          <a:xfrm>
            <a:off x="9254442" y="2905344"/>
            <a:ext cx="1462088" cy="1047311"/>
          </a:xfrm>
          <a:prstGeom prst="rect">
            <a:avLst/>
          </a:prstGeom>
          <a:noFill/>
        </p:spPr>
      </p:pic>
    </p:spTree>
    <p:extLst>
      <p:ext uri="{BB962C8B-B14F-4D97-AF65-F5344CB8AC3E}">
        <p14:creationId xmlns:p14="http://schemas.microsoft.com/office/powerpoint/2010/main" val="3400784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43"/>
        <p:cNvGrpSpPr/>
        <p:nvPr/>
      </p:nvGrpSpPr>
      <p:grpSpPr>
        <a:xfrm>
          <a:off x="0" y="0"/>
          <a:ext cx="0" cy="0"/>
          <a:chOff x="0" y="0"/>
          <a:chExt cx="0" cy="0"/>
        </a:xfrm>
      </p:grpSpPr>
      <p:sp>
        <p:nvSpPr>
          <p:cNvPr id="144" name="Google Shape;144;p20"/>
          <p:cNvSpPr txBox="1">
            <a:spLocks noGrp="1"/>
          </p:cNvSpPr>
          <p:nvPr>
            <p:ph type="title"/>
          </p:nvPr>
        </p:nvSpPr>
        <p:spPr>
          <a:xfrm>
            <a:off x="1214582" y="617795"/>
            <a:ext cx="7474172" cy="1325563"/>
          </a:xfrm>
          <a:prstGeom prst="rect">
            <a:avLst/>
          </a:prstGeom>
        </p:spPr>
        <p:txBody>
          <a:bodyPr spcFirstLastPara="1" lIns="91425" tIns="45700" rIns="91425" bIns="45700" anchorCtr="0">
            <a:normAutofit/>
          </a:bodyPr>
          <a:lstStyle/>
          <a:p>
            <a:pPr marL="0" lvl="0" indent="0" rtl="0">
              <a:spcBef>
                <a:spcPts val="0"/>
              </a:spcBef>
              <a:spcAft>
                <a:spcPts val="0"/>
              </a:spcAft>
              <a:buClr>
                <a:schemeClr val="dk1"/>
              </a:buClr>
              <a:buSzPts val="4400"/>
              <a:buFont typeface="Calibri"/>
              <a:buNone/>
            </a:pPr>
            <a:r>
              <a:rPr lang="no-NO" b="1"/>
              <a:t>Hvor finner jeg mer info?</a:t>
            </a:r>
            <a:endParaRPr lang="nb-NO" b="1"/>
          </a:p>
        </p:txBody>
      </p:sp>
      <p:sp>
        <p:nvSpPr>
          <p:cNvPr id="145" name="Google Shape;145;p20"/>
          <p:cNvSpPr txBox="1">
            <a:spLocks noGrp="1"/>
          </p:cNvSpPr>
          <p:nvPr>
            <p:ph type="body" idx="1"/>
          </p:nvPr>
        </p:nvSpPr>
        <p:spPr>
          <a:xfrm>
            <a:off x="1136429" y="2278173"/>
            <a:ext cx="6467867" cy="3450613"/>
          </a:xfrm>
          <a:prstGeom prst="rect">
            <a:avLst/>
          </a:prstGeom>
        </p:spPr>
        <p:txBody>
          <a:bodyPr spcFirstLastPara="1" lIns="91425" tIns="45700" rIns="91425" bIns="45700" anchor="ctr" anchorCtr="0">
            <a:normAutofit/>
          </a:bodyPr>
          <a:lstStyle/>
          <a:p>
            <a:pPr marL="228600" lvl="0" indent="-228600" rtl="0">
              <a:spcBef>
                <a:spcPts val="0"/>
              </a:spcBef>
              <a:spcAft>
                <a:spcPts val="0"/>
              </a:spcAft>
              <a:buClr>
                <a:schemeClr val="dk1"/>
              </a:buClr>
              <a:buSzPts val="2800"/>
              <a:buChar char="•"/>
            </a:pPr>
            <a:r>
              <a:rPr lang="nb-NO" sz="1900" u="sng" dirty="0">
                <a:hlinkClick r:id="rId3">
                  <a:extLst>
                    <a:ext uri="{A12FA001-AC4F-418D-AE19-62706E023703}">
                      <ahyp:hlinkClr xmlns:ahyp="http://schemas.microsoft.com/office/drawing/2018/hyperlinkcolor" val="tx"/>
                    </a:ext>
                  </a:extLst>
                </a:hlinkClick>
              </a:rPr>
              <a:t>http://www.stag.no/fotball</a:t>
            </a:r>
            <a:endParaRPr lang="nb-NO" sz="1900" dirty="0"/>
          </a:p>
          <a:p>
            <a:pPr marL="228600" indent="-228600">
              <a:buSzPts val="2800"/>
            </a:pPr>
            <a:r>
              <a:rPr lang="nb-NO" sz="1900" dirty="0"/>
              <a:t>Sentrale dokumenter: </a:t>
            </a:r>
          </a:p>
          <a:p>
            <a:pPr marL="685800" lvl="1" indent="-228600" rtl="0">
              <a:spcBef>
                <a:spcPts val="500"/>
              </a:spcBef>
              <a:spcAft>
                <a:spcPts val="0"/>
              </a:spcAft>
              <a:buClr>
                <a:schemeClr val="dk1"/>
              </a:buClr>
              <a:buSzPts val="2400"/>
              <a:buChar char="•"/>
            </a:pPr>
            <a:r>
              <a:rPr lang="nb-NO" sz="1900" dirty="0"/>
              <a:t>Klubbhåndbok</a:t>
            </a:r>
          </a:p>
          <a:p>
            <a:pPr marL="685800" lvl="1" indent="-228600" rtl="0">
              <a:spcBef>
                <a:spcPts val="500"/>
              </a:spcBef>
              <a:spcAft>
                <a:spcPts val="0"/>
              </a:spcAft>
              <a:buClr>
                <a:schemeClr val="dk1"/>
              </a:buClr>
              <a:buSzPts val="2400"/>
              <a:buChar char="•"/>
            </a:pPr>
            <a:r>
              <a:rPr lang="nb-NO" sz="1900" dirty="0"/>
              <a:t>Sportsplan</a:t>
            </a:r>
          </a:p>
          <a:p>
            <a:pPr marL="685800" lvl="1" indent="-76200" rtl="0">
              <a:spcBef>
                <a:spcPts val="500"/>
              </a:spcBef>
              <a:spcAft>
                <a:spcPts val="0"/>
              </a:spcAft>
              <a:buClr>
                <a:schemeClr val="dk1"/>
              </a:buClr>
              <a:buSzPts val="2400"/>
              <a:buNone/>
            </a:pPr>
            <a:endParaRPr lang="nb-NO" sz="1900"/>
          </a:p>
          <a:p>
            <a:pPr marL="228600" indent="-228600">
              <a:buSzPts val="2800"/>
            </a:pPr>
            <a:r>
              <a:rPr lang="nb-NO" sz="1900" dirty="0"/>
              <a:t>Følg med på Facebook og Instagram (stagfotball og </a:t>
            </a:r>
            <a:r>
              <a:rPr lang="nb-NO" sz="1900" dirty="0" err="1"/>
              <a:t>spklstag</a:t>
            </a:r>
            <a:r>
              <a:rPr lang="nb-NO" sz="1900" dirty="0"/>
              <a:t>)</a:t>
            </a:r>
          </a:p>
          <a:p>
            <a:pPr marL="228600" indent="-228600">
              <a:buSzPts val="2800"/>
            </a:pPr>
            <a:r>
              <a:rPr lang="nb-NO" sz="1900" err="1"/>
              <a:t>Spondgruppe</a:t>
            </a:r>
            <a:endParaRPr lang="nb-NO" sz="1900"/>
          </a:p>
          <a:p>
            <a:pPr marL="228600" indent="-228600">
              <a:buSzPts val="2800"/>
            </a:pPr>
            <a:r>
              <a:rPr lang="nb-NO" sz="1900" dirty="0"/>
              <a:t>Om Barne- og </a:t>
            </a:r>
            <a:r>
              <a:rPr lang="nb-NO" sz="1900" dirty="0" err="1"/>
              <a:t>Undomsfotballen</a:t>
            </a:r>
            <a:r>
              <a:rPr lang="nb-NO" sz="1900" dirty="0"/>
              <a:t>: </a:t>
            </a:r>
            <a:r>
              <a:rPr lang="nb-NO" sz="1900" u="sng" dirty="0">
                <a:hlinkClick r:id="rId4"/>
              </a:rPr>
              <a:t>Retningslinjer for barne- og ungdomsfotball</a:t>
            </a:r>
            <a:endParaRPr lang="nb-NO" sz="1900" u="sng" dirty="0"/>
          </a:p>
          <a:p>
            <a:pPr marL="228600" lvl="0" indent="-50800" rtl="0">
              <a:spcBef>
                <a:spcPts val="1000"/>
              </a:spcBef>
              <a:spcAft>
                <a:spcPts val="0"/>
              </a:spcAft>
              <a:buClr>
                <a:schemeClr val="dk1"/>
              </a:buClr>
              <a:buSzPts val="2800"/>
              <a:buNone/>
            </a:pPr>
            <a:endParaRPr lang="nb-NO" sz="1900"/>
          </a:p>
        </p:txBody>
      </p:sp>
      <p:sp>
        <p:nvSpPr>
          <p:cNvPr id="147" name="Google Shape;147;p20"/>
          <p:cNvSpPr txBox="1">
            <a:spLocks noGrp="1"/>
          </p:cNvSpPr>
          <p:nvPr>
            <p:ph type="ftr" idx="11"/>
          </p:nvPr>
        </p:nvSpPr>
        <p:spPr>
          <a:xfrm>
            <a:off x="1103859" y="6356350"/>
            <a:ext cx="4894169" cy="365125"/>
          </a:xfrm>
          <a:prstGeom prst="rect">
            <a:avLst/>
          </a:prstGeom>
        </p:spPr>
        <p:txBody>
          <a:bodyPr spcFirstLastPara="1" lIns="91425" tIns="45700" rIns="91425" bIns="45700" anchorCtr="0">
            <a:normAutofit/>
          </a:bodyPr>
          <a:lstStyle/>
          <a:p>
            <a:pPr marL="0" lvl="0" indent="0" algn="l" rtl="0">
              <a:spcBef>
                <a:spcPts val="0"/>
              </a:spcBef>
              <a:spcAft>
                <a:spcPts val="600"/>
              </a:spcAft>
              <a:buNone/>
            </a:pPr>
            <a:r>
              <a:rPr lang="nb-NO" sz="1050" i="1">
                <a:solidFill>
                  <a:schemeClr val="tx1">
                    <a:lumMod val="75000"/>
                    <a:lumOff val="25000"/>
                  </a:schemeClr>
                </a:solidFill>
              </a:rPr>
              <a:t>Stag Fotball skal skape fellesskap og stolthet i Stavern og omegn</a:t>
            </a:r>
            <a:endParaRPr lang="nb-NO" sz="1050">
              <a:solidFill>
                <a:schemeClr val="tx1">
                  <a:lumMod val="75000"/>
                  <a:lumOff val="25000"/>
                </a:schemeClr>
              </a:solidFill>
            </a:endParaRPr>
          </a:p>
        </p:txBody>
      </p:sp>
      <p:sp>
        <p:nvSpPr>
          <p:cNvPr id="152" name="Rectangle 15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076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C9C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6" name="Google Shape;146;p20"/>
          <p:cNvPicPr preferRelativeResize="0"/>
          <p:nvPr/>
        </p:nvPicPr>
        <p:blipFill rotWithShape="1">
          <a:blip r:embed="rId5"/>
          <a:stretch/>
        </p:blipFill>
        <p:spPr>
          <a:xfrm>
            <a:off x="9254442" y="2905344"/>
            <a:ext cx="1462088" cy="1047311"/>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43"/>
        <p:cNvGrpSpPr/>
        <p:nvPr/>
      </p:nvGrpSpPr>
      <p:grpSpPr>
        <a:xfrm>
          <a:off x="0" y="0"/>
          <a:ext cx="0" cy="0"/>
          <a:chOff x="0" y="0"/>
          <a:chExt cx="0" cy="0"/>
        </a:xfrm>
      </p:grpSpPr>
      <p:sp>
        <p:nvSpPr>
          <p:cNvPr id="144" name="Google Shape;144;p20"/>
          <p:cNvSpPr txBox="1">
            <a:spLocks noGrp="1"/>
          </p:cNvSpPr>
          <p:nvPr>
            <p:ph type="title"/>
          </p:nvPr>
        </p:nvSpPr>
        <p:spPr>
          <a:xfrm>
            <a:off x="1136428" y="627564"/>
            <a:ext cx="7474172" cy="1325563"/>
          </a:xfrm>
          <a:prstGeom prst="rect">
            <a:avLst/>
          </a:prstGeom>
        </p:spPr>
        <p:txBody>
          <a:bodyPr spcFirstLastPara="1" lIns="91425" tIns="45700" rIns="91425" bIns="45700" anchorCtr="0">
            <a:normAutofit/>
          </a:bodyPr>
          <a:lstStyle/>
          <a:p>
            <a:pPr>
              <a:buSzPts val="4400"/>
            </a:pPr>
            <a:r>
              <a:rPr lang="no-NO"/>
              <a:t>Ta kontakt</a:t>
            </a:r>
            <a:endParaRPr lang="nb-NO"/>
          </a:p>
        </p:txBody>
      </p:sp>
      <p:sp>
        <p:nvSpPr>
          <p:cNvPr id="145" name="Google Shape;145;p20"/>
          <p:cNvSpPr txBox="1">
            <a:spLocks noGrp="1"/>
          </p:cNvSpPr>
          <p:nvPr>
            <p:ph type="body" idx="1"/>
          </p:nvPr>
        </p:nvSpPr>
        <p:spPr>
          <a:xfrm>
            <a:off x="1136429" y="2053481"/>
            <a:ext cx="7640174" cy="3675305"/>
          </a:xfrm>
          <a:prstGeom prst="rect">
            <a:avLst/>
          </a:prstGeom>
        </p:spPr>
        <p:txBody>
          <a:bodyPr spcFirstLastPara="1" wrap="square" lIns="91425" tIns="45700" rIns="91425" bIns="45700" anchor="ctr" anchorCtr="0">
            <a:noAutofit/>
          </a:bodyPr>
          <a:lstStyle/>
          <a:p>
            <a:pPr marL="0" indent="0">
              <a:spcBef>
                <a:spcPts val="0"/>
              </a:spcBef>
              <a:buNone/>
            </a:pPr>
            <a:r>
              <a:rPr lang="en-US" sz="1800"/>
              <a:t>….. </a:t>
            </a:r>
            <a:r>
              <a:rPr lang="en-US" sz="1800" err="1"/>
              <a:t>dersom</a:t>
            </a:r>
            <a:r>
              <a:rPr lang="en-US" sz="1800"/>
              <a:t> du </a:t>
            </a:r>
            <a:r>
              <a:rPr lang="en-US" sz="1800" err="1"/>
              <a:t>har</a:t>
            </a:r>
            <a:r>
              <a:rPr lang="en-US" sz="1800"/>
              <a:t> </a:t>
            </a:r>
            <a:r>
              <a:rPr lang="en-US" sz="1800" err="1"/>
              <a:t>lyst</a:t>
            </a:r>
            <a:r>
              <a:rPr lang="en-US" sz="1800"/>
              <a:t> </a:t>
            </a:r>
            <a:r>
              <a:rPr lang="en-US" sz="1800" err="1"/>
              <a:t>til</a:t>
            </a:r>
            <a:r>
              <a:rPr lang="en-US" sz="1800"/>
              <a:t> å </a:t>
            </a:r>
            <a:r>
              <a:rPr lang="en-US" sz="1800" err="1"/>
              <a:t>engasjere</a:t>
            </a:r>
            <a:r>
              <a:rPr lang="en-US" sz="1800"/>
              <a:t> deg </a:t>
            </a:r>
            <a:r>
              <a:rPr lang="en-US" sz="1800" err="1"/>
              <a:t>i</a:t>
            </a:r>
            <a:r>
              <a:rPr lang="en-US" sz="1800"/>
              <a:t> </a:t>
            </a:r>
            <a:r>
              <a:rPr lang="en-US" sz="1800" err="1"/>
              <a:t>klubben</a:t>
            </a:r>
            <a:r>
              <a:rPr lang="en-US" sz="1800"/>
              <a:t>.</a:t>
            </a:r>
          </a:p>
          <a:p>
            <a:pPr marL="0" indent="0">
              <a:buNone/>
            </a:pPr>
            <a:endParaRPr lang="en-US" sz="1800"/>
          </a:p>
          <a:p>
            <a:pPr marL="0" indent="0">
              <a:buNone/>
            </a:pPr>
            <a:r>
              <a:rPr lang="en-US" sz="1800" err="1"/>
              <a:t>Arrangementsutvalget</a:t>
            </a:r>
            <a:r>
              <a:rPr lang="en-US" sz="1800"/>
              <a:t> </a:t>
            </a:r>
            <a:r>
              <a:rPr lang="en-US" sz="1800" err="1"/>
              <a:t>som</a:t>
            </a:r>
            <a:r>
              <a:rPr lang="en-US" sz="1800"/>
              <a:t> </a:t>
            </a:r>
            <a:r>
              <a:rPr lang="en-US" sz="1800" err="1"/>
              <a:t>planlegger</a:t>
            </a:r>
            <a:r>
              <a:rPr lang="en-US" sz="1800"/>
              <a:t> </a:t>
            </a:r>
            <a:r>
              <a:rPr lang="en-US" sz="1800" err="1"/>
              <a:t>og</a:t>
            </a:r>
            <a:r>
              <a:rPr lang="en-US" sz="1800"/>
              <a:t> </a:t>
            </a:r>
            <a:r>
              <a:rPr lang="en-US" sz="1800" err="1"/>
              <a:t>gjennomfører</a:t>
            </a:r>
            <a:r>
              <a:rPr lang="en-US" sz="1800"/>
              <a:t> Stag </a:t>
            </a:r>
            <a:r>
              <a:rPr lang="en-US" sz="1800" err="1"/>
              <a:t>fotballsaktiviter</a:t>
            </a:r>
            <a:r>
              <a:rPr lang="en-US" sz="1800"/>
              <a:t>, </a:t>
            </a:r>
            <a:r>
              <a:rPr lang="en-US" sz="1800" err="1"/>
              <a:t>trenger</a:t>
            </a:r>
            <a:r>
              <a:rPr lang="en-US" sz="1800"/>
              <a:t> </a:t>
            </a:r>
            <a:r>
              <a:rPr lang="en-US" sz="1800" err="1"/>
              <a:t>alltid</a:t>
            </a:r>
            <a:r>
              <a:rPr lang="en-US" sz="1800"/>
              <a:t> </a:t>
            </a:r>
            <a:r>
              <a:rPr lang="en-US" sz="1800" err="1"/>
              <a:t>påfylle</a:t>
            </a:r>
            <a:r>
              <a:rPr lang="en-US" sz="1800"/>
              <a:t> av </a:t>
            </a:r>
            <a:r>
              <a:rPr lang="en-US" sz="1800" err="1"/>
              <a:t>engasjerte</a:t>
            </a:r>
            <a:r>
              <a:rPr lang="en-US" sz="1800"/>
              <a:t> </a:t>
            </a:r>
            <a:r>
              <a:rPr lang="en-US" sz="1800" err="1"/>
              <a:t>foreldre</a:t>
            </a:r>
            <a:r>
              <a:rPr lang="en-US" sz="1800"/>
              <a:t>...</a:t>
            </a:r>
          </a:p>
          <a:p>
            <a:pPr marL="0" indent="0">
              <a:buNone/>
            </a:pPr>
            <a:r>
              <a:rPr lang="en-US" sz="1800"/>
              <a:t>Gruppen </a:t>
            </a:r>
            <a:r>
              <a:rPr lang="en-US" sz="1800" err="1"/>
              <a:t>planlegger</a:t>
            </a:r>
            <a:r>
              <a:rPr lang="en-US" sz="1800"/>
              <a:t> </a:t>
            </a:r>
            <a:r>
              <a:rPr lang="en-US" sz="1800" err="1"/>
              <a:t>og</a:t>
            </a:r>
            <a:r>
              <a:rPr lang="en-US" sz="1800"/>
              <a:t> </a:t>
            </a:r>
            <a:r>
              <a:rPr lang="en-US" sz="1800" err="1"/>
              <a:t>gjennomfører</a:t>
            </a:r>
            <a:r>
              <a:rPr lang="en-US" sz="1800"/>
              <a:t>  </a:t>
            </a:r>
            <a:r>
              <a:rPr lang="en-US" sz="1800" err="1"/>
              <a:t>Løkkecupen</a:t>
            </a:r>
            <a:r>
              <a:rPr lang="en-US" sz="1800"/>
              <a:t> </a:t>
            </a:r>
            <a:r>
              <a:rPr lang="en-US" sz="1800" err="1"/>
              <a:t>og</a:t>
            </a:r>
            <a:r>
              <a:rPr lang="en-US" sz="1800"/>
              <a:t> Stag Meny cup </a:t>
            </a:r>
            <a:r>
              <a:rPr lang="en-US" sz="1800" err="1"/>
              <a:t>hver</a:t>
            </a:r>
            <a:r>
              <a:rPr lang="en-US" sz="1800"/>
              <a:t> </a:t>
            </a:r>
            <a:r>
              <a:rPr lang="en-US" sz="1800" err="1"/>
              <a:t>år</a:t>
            </a:r>
            <a:endParaRPr lang="en-US" sz="1800"/>
          </a:p>
          <a:p>
            <a:pPr marL="0" indent="0">
              <a:buNone/>
            </a:pPr>
            <a:endParaRPr lang="en-US" sz="1800"/>
          </a:p>
          <a:p>
            <a:pPr marL="0" indent="0">
              <a:buNone/>
            </a:pPr>
            <a:r>
              <a:rPr lang="en-US" sz="1800"/>
              <a:t>Bli med du </a:t>
            </a:r>
            <a:r>
              <a:rPr lang="en-US" sz="1800" err="1"/>
              <a:t>også</a:t>
            </a:r>
            <a:r>
              <a:rPr lang="en-US" sz="1800"/>
              <a:t>! </a:t>
            </a:r>
          </a:p>
          <a:p>
            <a:pPr marL="0" indent="0">
              <a:buNone/>
            </a:pPr>
            <a:endParaRPr lang="en-US" sz="1800"/>
          </a:p>
          <a:p>
            <a:pPr marL="0" indent="0">
              <a:buNone/>
            </a:pPr>
            <a:r>
              <a:rPr lang="en-US" sz="1800"/>
              <a:t>Ronny Andersen</a:t>
            </a:r>
          </a:p>
          <a:p>
            <a:pPr marL="0" indent="0">
              <a:buNone/>
            </a:pPr>
            <a:r>
              <a:rPr lang="en-US" sz="1800" u="sng">
                <a:solidFill>
                  <a:schemeClr val="hlink"/>
                </a:solidFill>
                <a:hlinkClick r:id="rId3">
                  <a:extLst>
                    <a:ext uri="{A12FA001-AC4F-418D-AE19-62706E023703}">
                      <ahyp:hlinkClr xmlns:ahyp="http://schemas.microsoft.com/office/drawing/2018/hyperlinkcolor" val="tx"/>
                    </a:ext>
                  </a:extLst>
                </a:hlinkClick>
              </a:rPr>
              <a:t>leder.fotball@stag.no</a:t>
            </a:r>
            <a:endParaRPr lang="en-US" sz="1800">
              <a:solidFill>
                <a:schemeClr val="hlink"/>
              </a:solidFill>
            </a:endParaRPr>
          </a:p>
          <a:p>
            <a:pPr marL="0" indent="0">
              <a:buNone/>
            </a:pPr>
            <a:r>
              <a:rPr lang="en-US" sz="1800"/>
              <a:t>Mob: 932 09 667</a:t>
            </a:r>
          </a:p>
          <a:p>
            <a:pPr marL="0" lvl="0" indent="0">
              <a:spcBef>
                <a:spcPts val="0"/>
              </a:spcBef>
              <a:spcAft>
                <a:spcPts val="0"/>
              </a:spcAft>
              <a:buSzPts val="2800"/>
              <a:buNone/>
            </a:pPr>
            <a:endParaRPr lang="nb-NO" sz="1900" u="sng"/>
          </a:p>
        </p:txBody>
      </p:sp>
      <p:sp>
        <p:nvSpPr>
          <p:cNvPr id="147" name="Google Shape;147;p20"/>
          <p:cNvSpPr txBox="1">
            <a:spLocks noGrp="1"/>
          </p:cNvSpPr>
          <p:nvPr>
            <p:ph type="ftr" idx="11"/>
          </p:nvPr>
        </p:nvSpPr>
        <p:spPr>
          <a:xfrm>
            <a:off x="1103859" y="6356350"/>
            <a:ext cx="4894169" cy="365125"/>
          </a:xfrm>
          <a:prstGeom prst="rect">
            <a:avLst/>
          </a:prstGeom>
        </p:spPr>
        <p:txBody>
          <a:bodyPr spcFirstLastPara="1" lIns="91425" tIns="45700" rIns="91425" bIns="45700" anchorCtr="0">
            <a:normAutofit/>
          </a:bodyPr>
          <a:lstStyle/>
          <a:p>
            <a:pPr marL="0" lvl="0" indent="0" algn="l" rtl="0">
              <a:spcBef>
                <a:spcPts val="0"/>
              </a:spcBef>
              <a:spcAft>
                <a:spcPts val="600"/>
              </a:spcAft>
              <a:buNone/>
            </a:pPr>
            <a:r>
              <a:rPr lang="nb-NO" sz="1050" i="1">
                <a:solidFill>
                  <a:schemeClr val="tx1">
                    <a:lumMod val="75000"/>
                    <a:lumOff val="25000"/>
                  </a:schemeClr>
                </a:solidFill>
              </a:rPr>
              <a:t>Stag Fotball skal skape fellesskap og stolthet i Stavern og omegn</a:t>
            </a:r>
            <a:endParaRPr lang="nb-NO" sz="1050">
              <a:solidFill>
                <a:schemeClr val="tx1">
                  <a:lumMod val="75000"/>
                  <a:lumOff val="25000"/>
                </a:schemeClr>
              </a:solidFill>
            </a:endParaRPr>
          </a:p>
        </p:txBody>
      </p:sp>
      <p:sp>
        <p:nvSpPr>
          <p:cNvPr id="152" name="Rectangle 15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076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C9C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6" name="Google Shape;146;p20"/>
          <p:cNvPicPr preferRelativeResize="0"/>
          <p:nvPr/>
        </p:nvPicPr>
        <p:blipFill rotWithShape="1">
          <a:blip r:embed="rId4"/>
          <a:stretch/>
        </p:blipFill>
        <p:spPr>
          <a:xfrm>
            <a:off x="9254442" y="2905344"/>
            <a:ext cx="1462088" cy="1047311"/>
          </a:xfrm>
          <a:prstGeom prst="rect">
            <a:avLst/>
          </a:prstGeom>
          <a:noFill/>
        </p:spPr>
      </p:pic>
    </p:spTree>
    <p:extLst>
      <p:ext uri="{BB962C8B-B14F-4D97-AF65-F5344CB8AC3E}">
        <p14:creationId xmlns:p14="http://schemas.microsoft.com/office/powerpoint/2010/main" val="971036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43"/>
        <p:cNvGrpSpPr/>
        <p:nvPr/>
      </p:nvGrpSpPr>
      <p:grpSpPr>
        <a:xfrm>
          <a:off x="0" y="0"/>
          <a:ext cx="0" cy="0"/>
          <a:chOff x="0" y="0"/>
          <a:chExt cx="0" cy="0"/>
        </a:xfrm>
      </p:grpSpPr>
      <p:sp>
        <p:nvSpPr>
          <p:cNvPr id="144" name="Google Shape;144;p20"/>
          <p:cNvSpPr txBox="1">
            <a:spLocks noGrp="1"/>
          </p:cNvSpPr>
          <p:nvPr>
            <p:ph type="title"/>
          </p:nvPr>
        </p:nvSpPr>
        <p:spPr>
          <a:xfrm>
            <a:off x="1136428" y="627564"/>
            <a:ext cx="7474172" cy="1325563"/>
          </a:xfrm>
          <a:prstGeom prst="rect">
            <a:avLst/>
          </a:prstGeom>
        </p:spPr>
        <p:txBody>
          <a:bodyPr spcFirstLastPara="1" lIns="91425" tIns="45700" rIns="91425" bIns="45700" anchorCtr="0">
            <a:normAutofit/>
          </a:bodyPr>
          <a:lstStyle/>
          <a:p>
            <a:pPr>
              <a:buSzPts val="4400"/>
            </a:pPr>
            <a:endParaRPr lang="nb-NO"/>
          </a:p>
        </p:txBody>
      </p:sp>
      <p:sp>
        <p:nvSpPr>
          <p:cNvPr id="145" name="Google Shape;145;p20"/>
          <p:cNvSpPr txBox="1">
            <a:spLocks noGrp="1"/>
          </p:cNvSpPr>
          <p:nvPr>
            <p:ph type="body" idx="1"/>
          </p:nvPr>
        </p:nvSpPr>
        <p:spPr>
          <a:xfrm>
            <a:off x="1136429" y="2053481"/>
            <a:ext cx="7640174" cy="3675305"/>
          </a:xfrm>
          <a:prstGeom prst="rect">
            <a:avLst/>
          </a:prstGeom>
        </p:spPr>
        <p:txBody>
          <a:bodyPr spcFirstLastPara="1" wrap="square" lIns="91425" tIns="45700" rIns="91425" bIns="45700" anchor="ctr" anchorCtr="0">
            <a:noAutofit/>
          </a:bodyPr>
          <a:lstStyle/>
          <a:p>
            <a:pPr marL="0" indent="0">
              <a:spcBef>
                <a:spcPts val="0"/>
              </a:spcBef>
              <a:buNone/>
            </a:pPr>
            <a:endParaRPr lang="en-US" sz="2400"/>
          </a:p>
          <a:p>
            <a:pPr marL="0" lvl="0" indent="0">
              <a:spcBef>
                <a:spcPts val="0"/>
              </a:spcBef>
              <a:spcAft>
                <a:spcPts val="0"/>
              </a:spcAft>
              <a:buSzPts val="2800"/>
              <a:buNone/>
            </a:pPr>
            <a:endParaRPr lang="nb-NO" sz="1900" u="sng"/>
          </a:p>
        </p:txBody>
      </p:sp>
      <p:sp>
        <p:nvSpPr>
          <p:cNvPr id="147" name="Google Shape;147;p20"/>
          <p:cNvSpPr txBox="1">
            <a:spLocks noGrp="1"/>
          </p:cNvSpPr>
          <p:nvPr>
            <p:ph type="ftr" idx="11"/>
          </p:nvPr>
        </p:nvSpPr>
        <p:spPr>
          <a:xfrm>
            <a:off x="1103859" y="6356350"/>
            <a:ext cx="4894169" cy="365125"/>
          </a:xfrm>
          <a:prstGeom prst="rect">
            <a:avLst/>
          </a:prstGeom>
        </p:spPr>
        <p:txBody>
          <a:bodyPr spcFirstLastPara="1" lIns="91425" tIns="45700" rIns="91425" bIns="45700" anchorCtr="0">
            <a:normAutofit/>
          </a:bodyPr>
          <a:lstStyle/>
          <a:p>
            <a:pPr marL="0" lvl="0" indent="0" algn="l" rtl="0">
              <a:spcBef>
                <a:spcPts val="0"/>
              </a:spcBef>
              <a:spcAft>
                <a:spcPts val="600"/>
              </a:spcAft>
              <a:buNone/>
            </a:pPr>
            <a:r>
              <a:rPr lang="nb-NO" sz="1050" i="1">
                <a:solidFill>
                  <a:schemeClr val="tx1">
                    <a:lumMod val="75000"/>
                    <a:lumOff val="25000"/>
                  </a:schemeClr>
                </a:solidFill>
              </a:rPr>
              <a:t>Stag Fotball skal skape fellesskap og stolthet i Stavern og omegn</a:t>
            </a:r>
            <a:endParaRPr lang="nb-NO" sz="1050">
              <a:solidFill>
                <a:schemeClr val="tx1">
                  <a:lumMod val="75000"/>
                  <a:lumOff val="25000"/>
                </a:schemeClr>
              </a:solidFill>
            </a:endParaRPr>
          </a:p>
        </p:txBody>
      </p:sp>
      <p:sp>
        <p:nvSpPr>
          <p:cNvPr id="152" name="Rectangle 15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076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C9C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6" name="Google Shape;146;p20"/>
          <p:cNvPicPr preferRelativeResize="0"/>
          <p:nvPr/>
        </p:nvPicPr>
        <p:blipFill rotWithShape="1">
          <a:blip r:embed="rId3"/>
          <a:stretch/>
        </p:blipFill>
        <p:spPr>
          <a:xfrm>
            <a:off x="9254442" y="2905344"/>
            <a:ext cx="1462088" cy="1047311"/>
          </a:xfrm>
          <a:prstGeom prst="rect">
            <a:avLst/>
          </a:prstGeom>
          <a:noFill/>
        </p:spPr>
      </p:pic>
    </p:spTree>
    <p:extLst>
      <p:ext uri="{BB962C8B-B14F-4D97-AF65-F5344CB8AC3E}">
        <p14:creationId xmlns:p14="http://schemas.microsoft.com/office/powerpoint/2010/main" val="2917090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a:spLocks noGrp="1"/>
          </p:cNvSpPr>
          <p:nvPr>
            <p:ph type="title"/>
          </p:nvPr>
        </p:nvSpPr>
        <p:spPr>
          <a:xfrm>
            <a:off x="702129" y="-214843"/>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000"/>
              <a:buFont typeface="Calibri"/>
              <a:buNone/>
            </a:pPr>
            <a:r>
              <a:rPr lang="no-NO" sz="4000" b="1" err="1"/>
              <a:t>Grunnmuren</a:t>
            </a:r>
            <a:r>
              <a:rPr lang="no-NO" sz="4000" b="1"/>
              <a:t>, </a:t>
            </a:r>
            <a:r>
              <a:rPr lang="no-NO" sz="4000" b="1" err="1"/>
              <a:t>og</a:t>
            </a:r>
            <a:r>
              <a:rPr lang="no-NO" sz="4000" b="1"/>
              <a:t> </a:t>
            </a:r>
            <a:r>
              <a:rPr lang="no-NO" sz="4000" b="1" err="1"/>
              <a:t>noe</a:t>
            </a:r>
            <a:r>
              <a:rPr lang="no-NO" sz="4000" b="1"/>
              <a:t> å </a:t>
            </a:r>
            <a:r>
              <a:rPr lang="no-NO" sz="4000" b="1" err="1"/>
              <a:t>strekke</a:t>
            </a:r>
            <a:r>
              <a:rPr lang="no-NO" sz="4000" b="1"/>
              <a:t> seg </a:t>
            </a:r>
            <a:r>
              <a:rPr lang="no-NO" sz="4000" b="1" err="1"/>
              <a:t>etter</a:t>
            </a:r>
            <a:r>
              <a:rPr lang="no-NO" sz="4000" b="1"/>
              <a:t>….</a:t>
            </a:r>
            <a:endParaRPr b="1"/>
          </a:p>
        </p:txBody>
      </p:sp>
      <p:sp>
        <p:nvSpPr>
          <p:cNvPr id="96" name="Google Shape;96;p14"/>
          <p:cNvSpPr txBox="1">
            <a:spLocks noGrp="1"/>
          </p:cNvSpPr>
          <p:nvPr>
            <p:ph type="body" idx="1"/>
          </p:nvPr>
        </p:nvSpPr>
        <p:spPr>
          <a:xfrm>
            <a:off x="847165" y="1070681"/>
            <a:ext cx="8249139" cy="5049837"/>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Clr>
                <a:srgbClr val="000000"/>
              </a:buClr>
              <a:buSzPts val="2400"/>
              <a:buNone/>
            </a:pPr>
            <a:r>
              <a:rPr lang="no-NO" sz="2400" b="1" err="1">
                <a:solidFill>
                  <a:srgbClr val="000000"/>
                </a:solidFill>
              </a:rPr>
              <a:t>Samfunnsoppdrag</a:t>
            </a:r>
            <a:endParaRPr sz="2400" err="1"/>
          </a:p>
          <a:p>
            <a:pPr marL="0" indent="0">
              <a:lnSpc>
                <a:spcPct val="80000"/>
              </a:lnSpc>
              <a:spcBef>
                <a:spcPts val="0"/>
              </a:spcBef>
              <a:buClr>
                <a:srgbClr val="000000"/>
              </a:buClr>
              <a:buSzPts val="2400"/>
              <a:buNone/>
            </a:pPr>
            <a:r>
              <a:rPr lang="no-NO" sz="2400" i="1">
                <a:solidFill>
                  <a:srgbClr val="000000"/>
                </a:solidFill>
                <a:latin typeface="Calibri"/>
                <a:ea typeface="Calibri"/>
                <a:cs typeface="Calibri"/>
                <a:sym typeface="Calibri"/>
              </a:rPr>
              <a:t>Stag </a:t>
            </a:r>
            <a:r>
              <a:rPr lang="no-NO" sz="2400" i="1" err="1">
                <a:solidFill>
                  <a:srgbClr val="000000"/>
                </a:solidFill>
                <a:latin typeface="Calibri"/>
                <a:ea typeface="Calibri"/>
                <a:cs typeface="Calibri"/>
                <a:sym typeface="Calibri"/>
              </a:rPr>
              <a:t>Fotball</a:t>
            </a:r>
            <a:r>
              <a:rPr lang="no-NO" sz="2400" i="1">
                <a:solidFill>
                  <a:srgbClr val="000000"/>
                </a:solidFill>
                <a:latin typeface="Calibri"/>
                <a:ea typeface="Calibri"/>
                <a:cs typeface="Calibri"/>
                <a:sym typeface="Calibri"/>
              </a:rPr>
              <a:t> </a:t>
            </a:r>
            <a:r>
              <a:rPr lang="no-NO" sz="2400" i="1" err="1">
                <a:solidFill>
                  <a:srgbClr val="000000"/>
                </a:solidFill>
                <a:latin typeface="Calibri"/>
                <a:ea typeface="Calibri"/>
                <a:cs typeface="Calibri"/>
                <a:sym typeface="Calibri"/>
              </a:rPr>
              <a:t>skal</a:t>
            </a:r>
            <a:r>
              <a:rPr lang="no-NO" sz="2400" i="1">
                <a:solidFill>
                  <a:srgbClr val="000000"/>
                </a:solidFill>
                <a:latin typeface="Calibri"/>
                <a:ea typeface="Calibri"/>
                <a:cs typeface="Calibri"/>
                <a:sym typeface="Calibri"/>
              </a:rPr>
              <a:t> </a:t>
            </a:r>
            <a:r>
              <a:rPr lang="no-NO" sz="2400" i="1" err="1">
                <a:solidFill>
                  <a:srgbClr val="000000"/>
                </a:solidFill>
                <a:latin typeface="Calibri"/>
                <a:ea typeface="Calibri"/>
                <a:cs typeface="Calibri"/>
                <a:sym typeface="Calibri"/>
              </a:rPr>
              <a:t>skape</a:t>
            </a:r>
            <a:r>
              <a:rPr lang="no-NO" sz="2400" i="1">
                <a:solidFill>
                  <a:srgbClr val="000000"/>
                </a:solidFill>
                <a:latin typeface="Calibri"/>
                <a:ea typeface="Calibri"/>
                <a:cs typeface="Calibri"/>
                <a:sym typeface="Calibri"/>
              </a:rPr>
              <a:t> </a:t>
            </a:r>
            <a:r>
              <a:rPr lang="no-NO" sz="2400" i="1" err="1">
                <a:solidFill>
                  <a:srgbClr val="000000"/>
                </a:solidFill>
                <a:latin typeface="Calibri"/>
                <a:ea typeface="Calibri"/>
                <a:cs typeface="Calibri"/>
                <a:sym typeface="Calibri"/>
              </a:rPr>
              <a:t>fellesskap</a:t>
            </a:r>
            <a:r>
              <a:rPr lang="no-NO" sz="2400" i="1">
                <a:solidFill>
                  <a:srgbClr val="000000"/>
                </a:solidFill>
                <a:latin typeface="Calibri"/>
                <a:ea typeface="Calibri"/>
                <a:cs typeface="Calibri"/>
                <a:sym typeface="Calibri"/>
              </a:rPr>
              <a:t> </a:t>
            </a:r>
            <a:r>
              <a:rPr lang="no-NO" sz="2400" i="1" err="1">
                <a:solidFill>
                  <a:srgbClr val="000000"/>
                </a:solidFill>
                <a:latin typeface="Calibri"/>
                <a:ea typeface="Calibri"/>
                <a:cs typeface="Calibri"/>
                <a:sym typeface="Calibri"/>
              </a:rPr>
              <a:t>og</a:t>
            </a:r>
            <a:r>
              <a:rPr lang="no-NO" sz="2400" i="1">
                <a:solidFill>
                  <a:srgbClr val="000000"/>
                </a:solidFill>
                <a:latin typeface="Calibri"/>
                <a:ea typeface="Calibri"/>
                <a:cs typeface="Calibri"/>
                <a:sym typeface="Calibri"/>
              </a:rPr>
              <a:t> </a:t>
            </a:r>
            <a:r>
              <a:rPr lang="no-NO" sz="2400" i="1" err="1">
                <a:solidFill>
                  <a:srgbClr val="000000"/>
                </a:solidFill>
                <a:latin typeface="Calibri"/>
                <a:ea typeface="Calibri"/>
                <a:cs typeface="Calibri"/>
                <a:sym typeface="Calibri"/>
              </a:rPr>
              <a:t>stolthet</a:t>
            </a:r>
            <a:r>
              <a:rPr lang="no-NO" sz="2400" i="1">
                <a:solidFill>
                  <a:srgbClr val="000000"/>
                </a:solidFill>
                <a:latin typeface="Calibri"/>
                <a:ea typeface="Calibri"/>
                <a:cs typeface="Calibri"/>
                <a:sym typeface="Calibri"/>
              </a:rPr>
              <a:t> </a:t>
            </a:r>
            <a:r>
              <a:rPr lang="no-NO" sz="2400" i="1" err="1">
                <a:solidFill>
                  <a:srgbClr val="000000"/>
                </a:solidFill>
                <a:latin typeface="Calibri"/>
                <a:ea typeface="Calibri"/>
                <a:cs typeface="Calibri"/>
                <a:sym typeface="Calibri"/>
              </a:rPr>
              <a:t>i</a:t>
            </a:r>
            <a:r>
              <a:rPr lang="no-NO" sz="2400" i="1">
                <a:solidFill>
                  <a:srgbClr val="000000"/>
                </a:solidFill>
                <a:latin typeface="Calibri"/>
                <a:ea typeface="Calibri"/>
                <a:cs typeface="Calibri"/>
                <a:sym typeface="Calibri"/>
              </a:rPr>
              <a:t> </a:t>
            </a:r>
            <a:r>
              <a:rPr lang="no-NO" sz="2400" i="1" err="1">
                <a:solidFill>
                  <a:srgbClr val="000000"/>
                </a:solidFill>
                <a:latin typeface="Calibri"/>
                <a:ea typeface="Calibri"/>
                <a:cs typeface="Calibri"/>
                <a:sym typeface="Calibri"/>
              </a:rPr>
              <a:t>Stavern</a:t>
            </a:r>
            <a:r>
              <a:rPr lang="no-NO" sz="2400" i="1">
                <a:solidFill>
                  <a:srgbClr val="000000"/>
                </a:solidFill>
                <a:latin typeface="Calibri"/>
                <a:ea typeface="Calibri"/>
                <a:cs typeface="Calibri"/>
                <a:sym typeface="Calibri"/>
              </a:rPr>
              <a:t> </a:t>
            </a:r>
            <a:r>
              <a:rPr lang="no-NO" sz="2400" i="1" err="1">
                <a:solidFill>
                  <a:srgbClr val="000000"/>
                </a:solidFill>
                <a:latin typeface="Calibri"/>
                <a:ea typeface="Calibri"/>
                <a:cs typeface="Calibri"/>
                <a:sym typeface="Calibri"/>
              </a:rPr>
              <a:t>og</a:t>
            </a:r>
            <a:r>
              <a:rPr lang="no-NO" sz="2400" i="1">
                <a:solidFill>
                  <a:srgbClr val="000000"/>
                </a:solidFill>
                <a:latin typeface="Calibri"/>
                <a:ea typeface="Calibri"/>
                <a:cs typeface="Calibri"/>
                <a:sym typeface="Calibri"/>
              </a:rPr>
              <a:t> </a:t>
            </a:r>
            <a:r>
              <a:rPr lang="no-NO" sz="2400" i="1" err="1">
                <a:solidFill>
                  <a:srgbClr val="000000"/>
                </a:solidFill>
                <a:latin typeface="Calibri"/>
                <a:ea typeface="Calibri"/>
                <a:cs typeface="Calibri"/>
                <a:sym typeface="Calibri"/>
              </a:rPr>
              <a:t>omegn</a:t>
            </a:r>
            <a:r>
              <a:rPr lang="no-NO" sz="2400" i="1">
                <a:solidFill>
                  <a:srgbClr val="000000"/>
                </a:solidFill>
                <a:latin typeface="Calibri"/>
                <a:ea typeface="Calibri"/>
                <a:cs typeface="Calibri"/>
                <a:sym typeface="Calibri"/>
              </a:rPr>
              <a:t>.</a:t>
            </a:r>
            <a:endParaRPr lang="en-US" sz="1000">
              <a:solidFill>
                <a:srgbClr val="000000"/>
              </a:solidFill>
            </a:endParaRPr>
          </a:p>
          <a:p>
            <a:pPr marL="0" lvl="0" indent="0" algn="l">
              <a:lnSpc>
                <a:spcPct val="80000"/>
              </a:lnSpc>
              <a:spcBef>
                <a:spcPts val="0"/>
              </a:spcBef>
              <a:spcAft>
                <a:spcPts val="0"/>
              </a:spcAft>
              <a:buSzPts val="2400"/>
              <a:buNone/>
            </a:pPr>
            <a:br>
              <a:rPr lang="no-NO" sz="2400"/>
            </a:br>
            <a:endParaRPr lang="nb-NO" sz="1000"/>
          </a:p>
          <a:p>
            <a:pPr marL="0" indent="0">
              <a:lnSpc>
                <a:spcPct val="80000"/>
              </a:lnSpc>
              <a:spcBef>
                <a:spcPts val="0"/>
              </a:spcBef>
              <a:buClr>
                <a:srgbClr val="000000"/>
              </a:buClr>
              <a:buSzPts val="2400"/>
              <a:buNone/>
            </a:pPr>
            <a:endParaRPr lang="no-NO" sz="2400" b="1">
              <a:solidFill>
                <a:srgbClr val="000000"/>
              </a:solidFill>
            </a:endParaRPr>
          </a:p>
          <a:p>
            <a:pPr marL="0" indent="0">
              <a:lnSpc>
                <a:spcPct val="80000"/>
              </a:lnSpc>
              <a:spcBef>
                <a:spcPts val="0"/>
              </a:spcBef>
              <a:buSzPts val="2400"/>
              <a:buNone/>
            </a:pPr>
            <a:endParaRPr lang="no-NO" sz="2400" b="1">
              <a:solidFill>
                <a:srgbClr val="000000"/>
              </a:solidFill>
            </a:endParaRPr>
          </a:p>
          <a:p>
            <a:pPr marL="0" indent="0">
              <a:lnSpc>
                <a:spcPct val="80000"/>
              </a:lnSpc>
              <a:spcBef>
                <a:spcPts val="0"/>
              </a:spcBef>
              <a:buSzPts val="2400"/>
              <a:buNone/>
            </a:pPr>
            <a:endParaRPr lang="no-NO" sz="2400" b="1">
              <a:solidFill>
                <a:srgbClr val="000000"/>
              </a:solidFill>
            </a:endParaRPr>
          </a:p>
          <a:p>
            <a:pPr marL="0" indent="0">
              <a:lnSpc>
                <a:spcPct val="80000"/>
              </a:lnSpc>
              <a:spcBef>
                <a:spcPts val="0"/>
              </a:spcBef>
              <a:buSzPts val="2400"/>
              <a:buNone/>
            </a:pPr>
            <a:endParaRPr lang="no-NO" sz="2400" b="1">
              <a:solidFill>
                <a:srgbClr val="000000"/>
              </a:solidFill>
            </a:endParaRPr>
          </a:p>
          <a:p>
            <a:pPr marL="0" indent="0">
              <a:lnSpc>
                <a:spcPct val="80000"/>
              </a:lnSpc>
              <a:spcBef>
                <a:spcPts val="0"/>
              </a:spcBef>
              <a:buSzPts val="2400"/>
              <a:buNone/>
            </a:pPr>
            <a:endParaRPr lang="no-NO" sz="2400" b="1">
              <a:solidFill>
                <a:srgbClr val="000000"/>
              </a:solidFill>
            </a:endParaRPr>
          </a:p>
          <a:p>
            <a:pPr marL="0" indent="0">
              <a:lnSpc>
                <a:spcPct val="80000"/>
              </a:lnSpc>
              <a:spcBef>
                <a:spcPts val="0"/>
              </a:spcBef>
              <a:buSzPts val="2400"/>
              <a:buNone/>
            </a:pPr>
            <a:endParaRPr lang="no-NO" sz="2400" b="1">
              <a:solidFill>
                <a:srgbClr val="000000"/>
              </a:solidFill>
            </a:endParaRPr>
          </a:p>
          <a:p>
            <a:pPr marL="0" indent="0">
              <a:lnSpc>
                <a:spcPct val="80000"/>
              </a:lnSpc>
              <a:spcBef>
                <a:spcPts val="0"/>
              </a:spcBef>
              <a:buSzPts val="2400"/>
              <a:buNone/>
            </a:pPr>
            <a:endParaRPr lang="no-NO" sz="2400" b="1">
              <a:solidFill>
                <a:srgbClr val="000000"/>
              </a:solidFill>
            </a:endParaRPr>
          </a:p>
          <a:p>
            <a:pPr marL="0" indent="0">
              <a:lnSpc>
                <a:spcPct val="80000"/>
              </a:lnSpc>
              <a:spcBef>
                <a:spcPts val="0"/>
              </a:spcBef>
              <a:buSzPts val="2400"/>
              <a:buNone/>
            </a:pPr>
            <a:endParaRPr lang="no-NO" sz="2400" b="1">
              <a:solidFill>
                <a:srgbClr val="000000"/>
              </a:solidFill>
            </a:endParaRPr>
          </a:p>
          <a:p>
            <a:pPr marL="0" indent="0">
              <a:lnSpc>
                <a:spcPct val="80000"/>
              </a:lnSpc>
              <a:spcBef>
                <a:spcPts val="0"/>
              </a:spcBef>
              <a:buSzPts val="2400"/>
              <a:buNone/>
            </a:pPr>
            <a:endParaRPr lang="no-NO" sz="2400" b="1">
              <a:solidFill>
                <a:srgbClr val="000000"/>
              </a:solidFill>
            </a:endParaRPr>
          </a:p>
          <a:p>
            <a:pPr marL="0" indent="0">
              <a:lnSpc>
                <a:spcPct val="80000"/>
              </a:lnSpc>
              <a:spcBef>
                <a:spcPts val="0"/>
              </a:spcBef>
              <a:buSzPts val="2400"/>
              <a:buNone/>
            </a:pPr>
            <a:endParaRPr lang="no-NO" sz="2400" b="1">
              <a:solidFill>
                <a:srgbClr val="000000"/>
              </a:solidFill>
            </a:endParaRPr>
          </a:p>
          <a:p>
            <a:pPr marL="0" indent="0">
              <a:lnSpc>
                <a:spcPct val="80000"/>
              </a:lnSpc>
              <a:spcBef>
                <a:spcPts val="0"/>
              </a:spcBef>
              <a:buSzPts val="2400"/>
              <a:buNone/>
            </a:pPr>
            <a:endParaRPr lang="no-NO" sz="2400" b="1">
              <a:solidFill>
                <a:srgbClr val="000000"/>
              </a:solidFill>
            </a:endParaRPr>
          </a:p>
          <a:p>
            <a:pPr marL="0" indent="0">
              <a:lnSpc>
                <a:spcPct val="80000"/>
              </a:lnSpc>
              <a:spcBef>
                <a:spcPts val="0"/>
              </a:spcBef>
              <a:buSzPts val="2400"/>
              <a:buNone/>
            </a:pPr>
            <a:endParaRPr lang="no-NO" sz="2400" b="1">
              <a:solidFill>
                <a:srgbClr val="000000"/>
              </a:solidFill>
            </a:endParaRPr>
          </a:p>
        </p:txBody>
      </p:sp>
      <p:pic>
        <p:nvPicPr>
          <p:cNvPr id="97" name="Google Shape;97;p14"/>
          <p:cNvPicPr preferRelativeResize="0"/>
          <p:nvPr/>
        </p:nvPicPr>
        <p:blipFill rotWithShape="1">
          <a:blip r:embed="rId3">
            <a:alphaModFix/>
          </a:blip>
          <a:srcRect/>
          <a:stretch/>
        </p:blipFill>
        <p:spPr>
          <a:xfrm>
            <a:off x="9997264" y="230188"/>
            <a:ext cx="1789660" cy="1281955"/>
          </a:xfrm>
          <a:prstGeom prst="rect">
            <a:avLst/>
          </a:prstGeom>
          <a:noFill/>
          <a:ln>
            <a:noFill/>
          </a:ln>
        </p:spPr>
      </p:pic>
      <p:sp>
        <p:nvSpPr>
          <p:cNvPr id="98" name="Google Shape;98;p14"/>
          <p:cNvSpPr txBox="1">
            <a:spLocks noGrp="1"/>
          </p:cNvSpPr>
          <p:nvPr>
            <p:ph type="ftr" idx="11"/>
          </p:nvPr>
        </p:nvSpPr>
        <p:spPr>
          <a:xfrm>
            <a:off x="4038599" y="6356350"/>
            <a:ext cx="4202289"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no-NO" i="1"/>
              <a:t>Stag Fotball skal skape fellesskap og stolthet i Stavern og omegn</a:t>
            </a:r>
            <a:endParaRPr/>
          </a:p>
        </p:txBody>
      </p:sp>
      <p:graphicFrame>
        <p:nvGraphicFramePr>
          <p:cNvPr id="2" name="Tabell 2">
            <a:extLst>
              <a:ext uri="{FF2B5EF4-FFF2-40B4-BE49-F238E27FC236}">
                <a16:creationId xmlns:a16="http://schemas.microsoft.com/office/drawing/2014/main" id="{6D1B6433-28FC-42F3-9B2A-15C93190F8CC}"/>
              </a:ext>
            </a:extLst>
          </p:cNvPr>
          <p:cNvGraphicFramePr>
            <a:graphicFrameLocks noGrp="1"/>
          </p:cNvGraphicFramePr>
          <p:nvPr>
            <p:extLst>
              <p:ext uri="{D42A27DB-BD31-4B8C-83A1-F6EECF244321}">
                <p14:modId xmlns:p14="http://schemas.microsoft.com/office/powerpoint/2010/main" val="2292312917"/>
              </p:ext>
            </p:extLst>
          </p:nvPr>
        </p:nvGraphicFramePr>
        <p:xfrm>
          <a:off x="841466" y="1838162"/>
          <a:ext cx="9911720" cy="4477007"/>
        </p:xfrm>
        <a:graphic>
          <a:graphicData uri="http://schemas.openxmlformats.org/drawingml/2006/table">
            <a:tbl>
              <a:tblPr firstRow="1" bandRow="1">
                <a:tableStyleId>{5C22544A-7EE6-4342-B048-85BDC9FD1C3A}</a:tableStyleId>
              </a:tblPr>
              <a:tblGrid>
                <a:gridCol w="4955860">
                  <a:extLst>
                    <a:ext uri="{9D8B030D-6E8A-4147-A177-3AD203B41FA5}">
                      <a16:colId xmlns:a16="http://schemas.microsoft.com/office/drawing/2014/main" val="1527194289"/>
                    </a:ext>
                  </a:extLst>
                </a:gridCol>
                <a:gridCol w="4955860">
                  <a:extLst>
                    <a:ext uri="{9D8B030D-6E8A-4147-A177-3AD203B41FA5}">
                      <a16:colId xmlns:a16="http://schemas.microsoft.com/office/drawing/2014/main" val="2664215311"/>
                    </a:ext>
                  </a:extLst>
                </a:gridCol>
              </a:tblGrid>
              <a:tr h="4477007">
                <a:tc>
                  <a:txBody>
                    <a:bodyPr/>
                    <a:lstStyle/>
                    <a:p>
                      <a:pPr marL="0" marR="0" lvl="0" indent="0" algn="l">
                        <a:lnSpc>
                          <a:spcPct val="80000"/>
                        </a:lnSpc>
                        <a:spcBef>
                          <a:spcPts val="0"/>
                        </a:spcBef>
                        <a:spcAft>
                          <a:spcPts val="0"/>
                        </a:spcAft>
                        <a:buNone/>
                      </a:pPr>
                      <a:r>
                        <a:rPr lang="nb-NO" sz="1400" b="1" i="0" u="none" strike="noStrike" noProof="0" dirty="0">
                          <a:solidFill>
                            <a:schemeClr val="bg1"/>
                          </a:solidFill>
                          <a:latin typeface="Arial"/>
                        </a:rPr>
                        <a:t>Hovedmål:</a:t>
                      </a:r>
                      <a:r>
                        <a:rPr lang="nb-NO" sz="1400" b="0" i="0" u="none" strike="noStrike" noProof="0" dirty="0">
                          <a:solidFill>
                            <a:schemeClr val="bg1"/>
                          </a:solidFill>
                          <a:latin typeface="Arial"/>
                        </a:rPr>
                        <a:t> </a:t>
                      </a:r>
                      <a:endParaRPr lang="en-US" sz="1400" b="0" i="0" u="none" strike="noStrike" noProof="0" dirty="0">
                        <a:solidFill>
                          <a:schemeClr val="bg1"/>
                        </a:solidFill>
                        <a:latin typeface="Arial"/>
                      </a:endParaRPr>
                    </a:p>
                    <a:p>
                      <a:pPr marL="0" marR="0" lvl="0" indent="0" algn="l">
                        <a:lnSpc>
                          <a:spcPct val="80000"/>
                        </a:lnSpc>
                        <a:spcBef>
                          <a:spcPts val="0"/>
                        </a:spcBef>
                        <a:spcAft>
                          <a:spcPts val="0"/>
                        </a:spcAft>
                        <a:buNone/>
                      </a:pPr>
                      <a:r>
                        <a:rPr lang="nb-NO" sz="1400" b="0" i="0" u="none" strike="noStrike" noProof="0" dirty="0">
                          <a:solidFill>
                            <a:schemeClr val="bg1"/>
                          </a:solidFill>
                          <a:latin typeface="Calibri"/>
                        </a:rPr>
                        <a:t>Stag Fotball er Norges beste tilrettelegger for trenere og lagledere. </a:t>
                      </a:r>
                      <a:endParaRPr lang="en-US" sz="1400" b="0" i="0" u="none" strike="noStrike" noProof="0" dirty="0">
                        <a:solidFill>
                          <a:schemeClr val="bg1"/>
                        </a:solidFill>
                        <a:latin typeface="Arial"/>
                      </a:endParaRPr>
                    </a:p>
                    <a:p>
                      <a:pPr marL="457200" marR="0" lvl="0" indent="-342900" algn="l">
                        <a:lnSpc>
                          <a:spcPct val="90000"/>
                        </a:lnSpc>
                        <a:spcBef>
                          <a:spcPts val="1000"/>
                        </a:spcBef>
                        <a:spcAft>
                          <a:spcPts val="0"/>
                        </a:spcAft>
                        <a:buNone/>
                      </a:pPr>
                      <a:r>
                        <a:rPr lang="nb-NO" sz="1400" b="1" i="0" u="none" strike="noStrike" noProof="0" dirty="0">
                          <a:solidFill>
                            <a:schemeClr val="bg1"/>
                          </a:solidFill>
                          <a:latin typeface="Arial"/>
                        </a:rPr>
                        <a:t>Resultatmål:</a:t>
                      </a:r>
                      <a:r>
                        <a:rPr lang="nb-NO" sz="1400" b="0" i="0" u="none" strike="noStrike" noProof="0" dirty="0">
                          <a:solidFill>
                            <a:schemeClr val="bg1"/>
                          </a:solidFill>
                          <a:latin typeface="Arial"/>
                        </a:rPr>
                        <a:t> </a:t>
                      </a:r>
                      <a:endParaRPr lang="en-US" sz="1400" b="0" i="0" u="none" strike="noStrike" noProof="0" dirty="0">
                        <a:solidFill>
                          <a:schemeClr val="bg1"/>
                        </a:solidFill>
                        <a:latin typeface="Arial"/>
                      </a:endParaRPr>
                    </a:p>
                    <a:p>
                      <a:pPr marL="285750" marR="0" lvl="0" indent="-285750" algn="l">
                        <a:lnSpc>
                          <a:spcPct val="90000"/>
                        </a:lnSpc>
                        <a:spcBef>
                          <a:spcPts val="1000"/>
                        </a:spcBef>
                        <a:spcAft>
                          <a:spcPts val="0"/>
                        </a:spcAft>
                        <a:buFont typeface="Arial"/>
                        <a:buChar char="•"/>
                      </a:pPr>
                      <a:r>
                        <a:rPr lang="nb-NO" sz="1400" b="0" i="0" u="none" strike="noStrike" noProof="0" dirty="0">
                          <a:solidFill>
                            <a:schemeClr val="bg1"/>
                          </a:solidFill>
                          <a:latin typeface="Arial"/>
                        </a:rPr>
                        <a:t>Ha seniorlag som gir G16 og J16 utviklingsarena  </a:t>
                      </a:r>
                      <a:endParaRPr lang="en-US" sz="1400" b="0" i="0" u="none" strike="noStrike" noProof="0" dirty="0">
                        <a:solidFill>
                          <a:schemeClr val="bg1"/>
                        </a:solidFill>
                        <a:latin typeface="Arial"/>
                      </a:endParaRPr>
                    </a:p>
                    <a:p>
                      <a:pPr marL="285750" marR="0" lvl="0" indent="-285750" algn="l">
                        <a:lnSpc>
                          <a:spcPct val="90000"/>
                        </a:lnSpc>
                        <a:spcBef>
                          <a:spcPts val="1000"/>
                        </a:spcBef>
                        <a:spcAft>
                          <a:spcPts val="0"/>
                        </a:spcAft>
                        <a:buFont typeface="Arial"/>
                        <a:buChar char="•"/>
                      </a:pPr>
                      <a:r>
                        <a:rPr lang="nb-NO" sz="1400" b="0" i="0" u="none" strike="noStrike" noProof="0" dirty="0">
                          <a:solidFill>
                            <a:schemeClr val="bg1"/>
                          </a:solidFill>
                          <a:latin typeface="Calibri"/>
                        </a:rPr>
                        <a:t>Kvinner: 3. divisjon  </a:t>
                      </a:r>
                      <a:endParaRPr lang="en-US" sz="1400" b="0" i="0" u="none" strike="noStrike" noProof="0" dirty="0">
                        <a:solidFill>
                          <a:schemeClr val="bg1"/>
                        </a:solidFill>
                        <a:latin typeface="Arial"/>
                      </a:endParaRPr>
                    </a:p>
                    <a:p>
                      <a:pPr marL="285750" marR="0" lvl="0" indent="-285750" algn="l">
                        <a:lnSpc>
                          <a:spcPct val="90000"/>
                        </a:lnSpc>
                        <a:spcBef>
                          <a:spcPts val="1000"/>
                        </a:spcBef>
                        <a:spcAft>
                          <a:spcPts val="0"/>
                        </a:spcAft>
                        <a:buFont typeface="Arial"/>
                        <a:buChar char="•"/>
                      </a:pPr>
                      <a:r>
                        <a:rPr lang="nb-NO" sz="1400" b="0" i="0" u="none" strike="noStrike" noProof="0" dirty="0">
                          <a:solidFill>
                            <a:schemeClr val="bg1"/>
                          </a:solidFill>
                          <a:latin typeface="Calibri"/>
                        </a:rPr>
                        <a:t>Herrer: 4. divisjon </a:t>
                      </a:r>
                      <a:endParaRPr lang="en-US" sz="1400" b="0" i="0" u="none" strike="noStrike" noProof="0" dirty="0">
                        <a:solidFill>
                          <a:schemeClr val="bg1"/>
                        </a:solidFill>
                        <a:latin typeface="Arial"/>
                      </a:endParaRPr>
                    </a:p>
                    <a:p>
                      <a:pPr marL="457200" marR="0" lvl="0" indent="-342900" algn="l">
                        <a:lnSpc>
                          <a:spcPct val="90000"/>
                        </a:lnSpc>
                        <a:spcBef>
                          <a:spcPts val="1000"/>
                        </a:spcBef>
                        <a:spcAft>
                          <a:spcPts val="0"/>
                        </a:spcAft>
                        <a:buNone/>
                      </a:pPr>
                      <a:r>
                        <a:rPr lang="nb-NO" sz="1400" b="1" i="0" u="none" strike="noStrike" noProof="0" dirty="0">
                          <a:solidFill>
                            <a:schemeClr val="bg1"/>
                          </a:solidFill>
                          <a:latin typeface="Arial"/>
                        </a:rPr>
                        <a:t>Omdømmemål: </a:t>
                      </a:r>
                      <a:endParaRPr lang="en-US" sz="1400" b="0" i="0" u="none" strike="noStrike" noProof="0" dirty="0">
                        <a:solidFill>
                          <a:schemeClr val="bg1"/>
                        </a:solidFill>
                        <a:latin typeface="Arial"/>
                      </a:endParaRPr>
                    </a:p>
                    <a:p>
                      <a:pPr marL="285750" marR="0" lvl="0" indent="-285750" algn="l">
                        <a:lnSpc>
                          <a:spcPct val="90000"/>
                        </a:lnSpc>
                        <a:spcBef>
                          <a:spcPts val="1000"/>
                        </a:spcBef>
                        <a:spcAft>
                          <a:spcPts val="0"/>
                        </a:spcAft>
                        <a:buFont typeface="Arial"/>
                        <a:buChar char="•"/>
                      </a:pPr>
                      <a:r>
                        <a:rPr lang="nb-NO" sz="1400" b="0" i="0" u="none" strike="noStrike" noProof="0" dirty="0">
                          <a:solidFill>
                            <a:schemeClr val="bg1"/>
                          </a:solidFill>
                          <a:latin typeface="Calibri"/>
                        </a:rPr>
                        <a:t>Minst 90% av motstanderlag svarer at Stag er en hyggelig klubb å besøke.  </a:t>
                      </a:r>
                      <a:endParaRPr lang="en-US" sz="1400" b="0" i="0" u="none" strike="noStrike" noProof="0" dirty="0">
                        <a:solidFill>
                          <a:schemeClr val="bg1"/>
                        </a:solidFill>
                        <a:latin typeface="Arial"/>
                      </a:endParaRPr>
                    </a:p>
                    <a:p>
                      <a:pPr marL="285750" marR="0" lvl="0" indent="-285750" algn="l">
                        <a:lnSpc>
                          <a:spcPct val="90000"/>
                        </a:lnSpc>
                        <a:spcBef>
                          <a:spcPts val="1000"/>
                        </a:spcBef>
                        <a:spcAft>
                          <a:spcPts val="0"/>
                        </a:spcAft>
                        <a:buFont typeface="Arial"/>
                        <a:buChar char="•"/>
                      </a:pPr>
                      <a:r>
                        <a:rPr lang="nb-NO" sz="1400" b="0" i="0" u="none" strike="noStrike" noProof="0" dirty="0">
                          <a:solidFill>
                            <a:schemeClr val="bg1"/>
                          </a:solidFill>
                          <a:latin typeface="Calibri"/>
                        </a:rPr>
                        <a:t>Færrest gule kort for dårlig oppførsel. </a:t>
                      </a:r>
                      <a:endParaRPr lang="en-US" sz="1400" b="0" i="0" u="none" strike="noStrike" noProof="0" dirty="0">
                        <a:solidFill>
                          <a:schemeClr val="bg1"/>
                        </a:solidFill>
                        <a:latin typeface="Arial"/>
                      </a:endParaRPr>
                    </a:p>
                    <a:p>
                      <a:pPr marL="0" marR="0" lvl="0" indent="0" algn="l">
                        <a:lnSpc>
                          <a:spcPct val="80000"/>
                        </a:lnSpc>
                        <a:spcBef>
                          <a:spcPts val="0"/>
                        </a:spcBef>
                        <a:spcAft>
                          <a:spcPts val="0"/>
                        </a:spcAft>
                        <a:buNone/>
                      </a:pPr>
                      <a:endParaRPr lang="nb-NO" sz="1400" b="0" i="0" u="none" strike="noStrike" noProof="0">
                        <a:solidFill>
                          <a:schemeClr val="bg1"/>
                        </a:solidFill>
                        <a:latin typeface="Arial"/>
                      </a:endParaRPr>
                    </a:p>
                    <a:p>
                      <a:pPr lvl="0">
                        <a:buNone/>
                      </a:pPr>
                      <a:endParaRPr lang="nb-NO">
                        <a:solidFill>
                          <a:schemeClr val="bg1"/>
                        </a:solidFill>
                      </a:endParaRPr>
                    </a:p>
                  </a:txBody>
                  <a:tcPr/>
                </a:tc>
                <a:tc>
                  <a:txBody>
                    <a:bodyPr/>
                    <a:lstStyle/>
                    <a:p>
                      <a:pPr marL="457200" marR="0" lvl="0" indent="-342900" algn="l">
                        <a:lnSpc>
                          <a:spcPct val="90000"/>
                        </a:lnSpc>
                        <a:spcBef>
                          <a:spcPts val="1000"/>
                        </a:spcBef>
                        <a:spcAft>
                          <a:spcPts val="0"/>
                        </a:spcAft>
                        <a:buNone/>
                      </a:pPr>
                      <a:r>
                        <a:rPr lang="nb-NO" sz="1400" b="1" i="0" u="none" strike="noStrike" noProof="0" dirty="0">
                          <a:solidFill>
                            <a:schemeClr val="bg1"/>
                          </a:solidFill>
                          <a:latin typeface="Arial"/>
                        </a:rPr>
                        <a:t>Kvalitetsmål: </a:t>
                      </a:r>
                      <a:endParaRPr lang="en-US" sz="1400" b="0" i="0" u="none" strike="noStrike" noProof="0" dirty="0">
                        <a:solidFill>
                          <a:schemeClr val="bg1"/>
                        </a:solidFill>
                        <a:latin typeface="Arial"/>
                      </a:endParaRPr>
                    </a:p>
                    <a:p>
                      <a:pPr marL="285750" marR="0" lvl="0" indent="-285750" algn="l">
                        <a:lnSpc>
                          <a:spcPct val="90000"/>
                        </a:lnSpc>
                        <a:spcBef>
                          <a:spcPts val="1000"/>
                        </a:spcBef>
                        <a:spcAft>
                          <a:spcPts val="0"/>
                        </a:spcAft>
                        <a:buFont typeface="Arial"/>
                        <a:buChar char="•"/>
                      </a:pPr>
                      <a:r>
                        <a:rPr lang="nb-NO" sz="1400" b="0" i="0" u="none" strike="noStrike" noProof="0" dirty="0">
                          <a:solidFill>
                            <a:schemeClr val="bg1"/>
                          </a:solidFill>
                          <a:latin typeface="Calibri"/>
                        </a:rPr>
                        <a:t>Alle trenere i Stag har skolering etter krav fra Kvalitetsklubb 3 </a:t>
                      </a:r>
                      <a:endParaRPr lang="en-US" sz="1400" b="0" i="0" u="none" strike="noStrike" noProof="0" dirty="0">
                        <a:solidFill>
                          <a:schemeClr val="bg1"/>
                        </a:solidFill>
                        <a:latin typeface="Arial"/>
                      </a:endParaRPr>
                    </a:p>
                    <a:p>
                      <a:pPr marL="285750" marR="0" lvl="0" indent="-285750" algn="l">
                        <a:lnSpc>
                          <a:spcPct val="90000"/>
                        </a:lnSpc>
                        <a:spcBef>
                          <a:spcPts val="1000"/>
                        </a:spcBef>
                        <a:spcAft>
                          <a:spcPts val="0"/>
                        </a:spcAft>
                        <a:buFont typeface="Arial"/>
                        <a:buChar char="•"/>
                      </a:pPr>
                      <a:r>
                        <a:rPr lang="nb-NO" sz="1400" b="0" i="0" u="none" strike="noStrike" noProof="0" dirty="0">
                          <a:solidFill>
                            <a:schemeClr val="bg1"/>
                          </a:solidFill>
                          <a:latin typeface="Arial"/>
                        </a:rPr>
                        <a:t>Minst 60% av spillerne fra GJ8 er fortsatt med som GJ14-spillere </a:t>
                      </a:r>
                      <a:endParaRPr lang="en-US" sz="1400" b="0" i="0" u="none" strike="noStrike" noProof="0" dirty="0">
                        <a:solidFill>
                          <a:schemeClr val="bg1"/>
                        </a:solidFill>
                        <a:latin typeface="Arial"/>
                      </a:endParaRPr>
                    </a:p>
                    <a:p>
                      <a:pPr marL="285750" marR="0" lvl="0" indent="-285750" algn="l">
                        <a:lnSpc>
                          <a:spcPct val="90000"/>
                        </a:lnSpc>
                        <a:spcBef>
                          <a:spcPts val="1000"/>
                        </a:spcBef>
                        <a:spcAft>
                          <a:spcPts val="0"/>
                        </a:spcAft>
                        <a:buFont typeface="Arial"/>
                        <a:buChar char="•"/>
                      </a:pPr>
                      <a:r>
                        <a:rPr lang="nb-NO" sz="1400" b="0" i="0" u="none" strike="noStrike" noProof="0" dirty="0">
                          <a:solidFill>
                            <a:schemeClr val="bg1"/>
                          </a:solidFill>
                          <a:latin typeface="Arial"/>
                        </a:rPr>
                        <a:t>Kretslagsspiller på alle lag fra 12 år </a:t>
                      </a:r>
                      <a:endParaRPr lang="en-US" sz="1400" b="0" i="0" u="none" strike="noStrike" noProof="0" dirty="0">
                        <a:solidFill>
                          <a:schemeClr val="bg1"/>
                        </a:solidFill>
                        <a:latin typeface="Arial"/>
                      </a:endParaRPr>
                    </a:p>
                    <a:p>
                      <a:pPr marL="457200" marR="0" lvl="0" indent="0" algn="l">
                        <a:lnSpc>
                          <a:spcPct val="90000"/>
                        </a:lnSpc>
                        <a:spcBef>
                          <a:spcPts val="1000"/>
                        </a:spcBef>
                        <a:spcAft>
                          <a:spcPts val="0"/>
                        </a:spcAft>
                        <a:buNone/>
                      </a:pPr>
                      <a:endParaRPr lang="en-US" sz="1400" b="0" i="0" u="none" strike="noStrike" noProof="0">
                        <a:solidFill>
                          <a:schemeClr val="bg1"/>
                        </a:solidFill>
                        <a:latin typeface="Arial"/>
                      </a:endParaRPr>
                    </a:p>
                    <a:p>
                      <a:pPr marL="457200" marR="0" lvl="0" indent="-342900" algn="l">
                        <a:lnSpc>
                          <a:spcPct val="90000"/>
                        </a:lnSpc>
                        <a:spcBef>
                          <a:spcPts val="1000"/>
                        </a:spcBef>
                        <a:spcAft>
                          <a:spcPts val="0"/>
                        </a:spcAft>
                        <a:buNone/>
                      </a:pPr>
                      <a:r>
                        <a:rPr lang="nb-NO" sz="1400" b="1" i="0" u="none" strike="noStrike" noProof="0" dirty="0">
                          <a:solidFill>
                            <a:schemeClr val="bg1"/>
                          </a:solidFill>
                          <a:latin typeface="Arial"/>
                        </a:rPr>
                        <a:t>Aktivitetsmål:</a:t>
                      </a:r>
                      <a:endParaRPr lang="en-US" sz="1400" b="0" i="0" u="none" strike="noStrike" noProof="0" dirty="0">
                        <a:solidFill>
                          <a:schemeClr val="bg1"/>
                        </a:solidFill>
                        <a:latin typeface="Arial"/>
                      </a:endParaRPr>
                    </a:p>
                    <a:p>
                      <a:pPr marL="285750" marR="0" lvl="0" indent="-285750" algn="l">
                        <a:lnSpc>
                          <a:spcPct val="90000"/>
                        </a:lnSpc>
                        <a:spcBef>
                          <a:spcPts val="1000"/>
                        </a:spcBef>
                        <a:spcAft>
                          <a:spcPts val="0"/>
                        </a:spcAft>
                        <a:buFont typeface="Arial"/>
                        <a:buChar char="•"/>
                      </a:pPr>
                      <a:r>
                        <a:rPr lang="nb-NO" sz="1400" b="0" i="0" u="none" strike="noStrike" noProof="0" dirty="0">
                          <a:solidFill>
                            <a:schemeClr val="bg1"/>
                          </a:solidFill>
                          <a:latin typeface="Calibri"/>
                        </a:rPr>
                        <a:t>Jentelag på alle årganger  </a:t>
                      </a:r>
                      <a:endParaRPr lang="en-US" sz="1400" b="0" i="0" u="none" strike="noStrike" noProof="0" dirty="0">
                        <a:solidFill>
                          <a:schemeClr val="bg1"/>
                        </a:solidFill>
                        <a:latin typeface="Arial"/>
                      </a:endParaRPr>
                    </a:p>
                    <a:p>
                      <a:pPr marL="285750" marR="0" lvl="0" indent="-285750" algn="l">
                        <a:lnSpc>
                          <a:spcPct val="90000"/>
                        </a:lnSpc>
                        <a:spcBef>
                          <a:spcPts val="1000"/>
                        </a:spcBef>
                        <a:spcAft>
                          <a:spcPts val="0"/>
                        </a:spcAft>
                        <a:buFont typeface="Arial"/>
                        <a:buChar char="•"/>
                      </a:pPr>
                      <a:r>
                        <a:rPr lang="nb-NO" sz="1400" b="0" i="0" u="none" strike="noStrike" noProof="0" dirty="0">
                          <a:solidFill>
                            <a:schemeClr val="bg1"/>
                          </a:solidFill>
                          <a:latin typeface="Calibri"/>
                        </a:rPr>
                        <a:t>Guttelag på alle årganger  </a:t>
                      </a:r>
                      <a:endParaRPr lang="en-US" sz="1400" b="0" i="0" u="none" strike="noStrike" noProof="0" dirty="0">
                        <a:solidFill>
                          <a:schemeClr val="bg1"/>
                        </a:solidFill>
                        <a:latin typeface="Arial"/>
                      </a:endParaRPr>
                    </a:p>
                    <a:p>
                      <a:pPr marL="285750" marR="0" lvl="0" indent="-285750" algn="l">
                        <a:lnSpc>
                          <a:spcPct val="90000"/>
                        </a:lnSpc>
                        <a:spcBef>
                          <a:spcPts val="1000"/>
                        </a:spcBef>
                        <a:spcAft>
                          <a:spcPts val="0"/>
                        </a:spcAft>
                        <a:buFont typeface="Arial"/>
                        <a:buChar char="•"/>
                      </a:pPr>
                      <a:r>
                        <a:rPr lang="nb-NO" sz="1400" b="0" i="0" u="none" strike="noStrike" noProof="0" dirty="0">
                          <a:solidFill>
                            <a:schemeClr val="bg1"/>
                          </a:solidFill>
                          <a:latin typeface="Arial"/>
                        </a:rPr>
                        <a:t>Faste trenere på </a:t>
                      </a:r>
                      <a:r>
                        <a:rPr lang="nb-NO" sz="1400" b="0" i="0" u="none" strike="noStrike" noProof="0" dirty="0" err="1">
                          <a:solidFill>
                            <a:schemeClr val="bg1"/>
                          </a:solidFill>
                          <a:latin typeface="Arial"/>
                        </a:rPr>
                        <a:t>årstrinnet</a:t>
                      </a:r>
                      <a:r>
                        <a:rPr lang="nb-NO" sz="1400" b="0" i="0" u="none" strike="noStrike" noProof="0" dirty="0">
                          <a:solidFill>
                            <a:schemeClr val="bg1"/>
                          </a:solidFill>
                          <a:latin typeface="Arial"/>
                        </a:rPr>
                        <a:t> i tre år i ungdomsfotball</a:t>
                      </a:r>
                      <a:endParaRPr lang="nb-NO" dirty="0">
                        <a:solidFill>
                          <a:schemeClr val="bg1"/>
                        </a:solidFill>
                      </a:endParaRPr>
                    </a:p>
                  </a:txBody>
                  <a:tcPr/>
                </a:tc>
                <a:extLst>
                  <a:ext uri="{0D108BD9-81ED-4DB2-BD59-A6C34878D82A}">
                    <a16:rowId xmlns:a16="http://schemas.microsoft.com/office/drawing/2014/main" val="59864338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02"/>
        <p:cNvGrpSpPr/>
        <p:nvPr/>
      </p:nvGrpSpPr>
      <p:grpSpPr>
        <a:xfrm>
          <a:off x="0" y="0"/>
          <a:ext cx="0" cy="0"/>
          <a:chOff x="0" y="0"/>
          <a:chExt cx="0" cy="0"/>
        </a:xfrm>
      </p:grpSpPr>
      <p:sp>
        <p:nvSpPr>
          <p:cNvPr id="103" name="Google Shape;103;p15"/>
          <p:cNvSpPr txBox="1">
            <a:spLocks noGrp="1"/>
          </p:cNvSpPr>
          <p:nvPr>
            <p:ph type="title"/>
          </p:nvPr>
        </p:nvSpPr>
        <p:spPr>
          <a:xfrm>
            <a:off x="1136428" y="627564"/>
            <a:ext cx="7474172" cy="1325563"/>
          </a:xfrm>
          <a:prstGeom prst="rect">
            <a:avLst/>
          </a:prstGeom>
        </p:spPr>
        <p:txBody>
          <a:bodyPr spcFirstLastPara="1" lIns="91425" tIns="45700" rIns="91425" bIns="45700" anchorCtr="0">
            <a:normAutofit/>
          </a:bodyPr>
          <a:lstStyle/>
          <a:p>
            <a:pPr>
              <a:buSzPts val="4400"/>
            </a:pPr>
            <a:r>
              <a:rPr lang="nb-NO" b="1"/>
              <a:t>Våre verdier</a:t>
            </a:r>
          </a:p>
        </p:txBody>
      </p:sp>
      <p:sp>
        <p:nvSpPr>
          <p:cNvPr id="104" name="Google Shape;104;p15"/>
          <p:cNvSpPr txBox="1">
            <a:spLocks noGrp="1"/>
          </p:cNvSpPr>
          <p:nvPr>
            <p:ph type="body" idx="1"/>
          </p:nvPr>
        </p:nvSpPr>
        <p:spPr>
          <a:xfrm>
            <a:off x="1136429" y="2278173"/>
            <a:ext cx="6467867" cy="3450613"/>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chemeClr val="dk1"/>
              </a:buClr>
              <a:buSzPts val="2590"/>
              <a:buNone/>
            </a:pPr>
            <a:r>
              <a:rPr lang="nb-NO" sz="6600" b="1">
                <a:solidFill>
                  <a:schemeClr val="accent6">
                    <a:lumMod val="75000"/>
                  </a:schemeClr>
                </a:solidFill>
              </a:rPr>
              <a:t>S</a:t>
            </a:r>
            <a:r>
              <a:rPr lang="nb-NO" sz="6000" b="1"/>
              <a:t>tolt</a:t>
            </a:r>
          </a:p>
          <a:p>
            <a:pPr marL="0" indent="0">
              <a:spcBef>
                <a:spcPts val="0"/>
              </a:spcBef>
              <a:buSzPts val="2590"/>
              <a:buNone/>
            </a:pPr>
            <a:r>
              <a:rPr lang="nb-NO" sz="6600" b="1">
                <a:solidFill>
                  <a:schemeClr val="accent6">
                    <a:lumMod val="75000"/>
                  </a:schemeClr>
                </a:solidFill>
              </a:rPr>
              <a:t>T</a:t>
            </a:r>
            <a:r>
              <a:rPr lang="nb-NO" sz="6000" b="1"/>
              <a:t>rygg</a:t>
            </a:r>
          </a:p>
          <a:p>
            <a:pPr marL="0" indent="0">
              <a:spcBef>
                <a:spcPts val="0"/>
              </a:spcBef>
              <a:buSzPts val="2590"/>
              <a:buNone/>
            </a:pPr>
            <a:r>
              <a:rPr lang="nb-NO" sz="6600" b="1">
                <a:solidFill>
                  <a:schemeClr val="accent6">
                    <a:lumMod val="75000"/>
                  </a:schemeClr>
                </a:solidFill>
              </a:rPr>
              <a:t>A</a:t>
            </a:r>
            <a:r>
              <a:rPr lang="nb-NO" sz="6000" b="1"/>
              <a:t>lle</a:t>
            </a:r>
          </a:p>
          <a:p>
            <a:pPr marL="0" indent="0">
              <a:spcBef>
                <a:spcPts val="0"/>
              </a:spcBef>
              <a:buSzPts val="2590"/>
              <a:buNone/>
            </a:pPr>
            <a:r>
              <a:rPr lang="nb-NO" sz="6600" b="1">
                <a:solidFill>
                  <a:schemeClr val="accent6">
                    <a:lumMod val="75000"/>
                  </a:schemeClr>
                </a:solidFill>
              </a:rPr>
              <a:t>G</a:t>
            </a:r>
            <a:r>
              <a:rPr lang="nb-NO" sz="6000" b="1"/>
              <a:t>øy</a:t>
            </a:r>
          </a:p>
        </p:txBody>
      </p:sp>
      <p:sp>
        <p:nvSpPr>
          <p:cNvPr id="106" name="Google Shape;106;p15"/>
          <p:cNvSpPr txBox="1">
            <a:spLocks noGrp="1"/>
          </p:cNvSpPr>
          <p:nvPr>
            <p:ph type="ftr" idx="11"/>
          </p:nvPr>
        </p:nvSpPr>
        <p:spPr>
          <a:xfrm>
            <a:off x="1103859" y="6356350"/>
            <a:ext cx="4894169" cy="365125"/>
          </a:xfrm>
          <a:prstGeom prst="rect">
            <a:avLst/>
          </a:prstGeom>
        </p:spPr>
        <p:txBody>
          <a:bodyPr spcFirstLastPara="1" lIns="91425" tIns="45700" rIns="91425" bIns="45700" anchorCtr="0">
            <a:normAutofit/>
          </a:bodyPr>
          <a:lstStyle/>
          <a:p>
            <a:pPr marL="0" lvl="0" indent="0" algn="l" rtl="0">
              <a:spcBef>
                <a:spcPts val="0"/>
              </a:spcBef>
              <a:spcAft>
                <a:spcPts val="600"/>
              </a:spcAft>
              <a:buNone/>
            </a:pPr>
            <a:r>
              <a:rPr lang="nb-NO" sz="1050" i="1">
                <a:solidFill>
                  <a:schemeClr val="tx1">
                    <a:lumMod val="75000"/>
                    <a:lumOff val="25000"/>
                  </a:schemeClr>
                </a:solidFill>
              </a:rPr>
              <a:t>Stag Fotball skal skape fellesskap og stolthet i Stavern og omegn</a:t>
            </a:r>
            <a:endParaRPr lang="nb-NO" sz="1050">
              <a:solidFill>
                <a:schemeClr val="tx1">
                  <a:lumMod val="75000"/>
                  <a:lumOff val="25000"/>
                </a:schemeClr>
              </a:solidFill>
            </a:endParaRPr>
          </a:p>
        </p:txBody>
      </p:sp>
      <p:sp>
        <p:nvSpPr>
          <p:cNvPr id="111" name="Rectangle 11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076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C9C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5" name="Google Shape;105;p15"/>
          <p:cNvPicPr preferRelativeResize="0"/>
          <p:nvPr/>
        </p:nvPicPr>
        <p:blipFill rotWithShape="1">
          <a:blip r:embed="rId3"/>
          <a:stretch/>
        </p:blipFill>
        <p:spPr>
          <a:xfrm>
            <a:off x="9254442" y="2905344"/>
            <a:ext cx="1462088" cy="104731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02"/>
        <p:cNvGrpSpPr/>
        <p:nvPr/>
      </p:nvGrpSpPr>
      <p:grpSpPr>
        <a:xfrm>
          <a:off x="0" y="0"/>
          <a:ext cx="0" cy="0"/>
          <a:chOff x="0" y="0"/>
          <a:chExt cx="0" cy="0"/>
        </a:xfrm>
      </p:grpSpPr>
      <p:sp>
        <p:nvSpPr>
          <p:cNvPr id="103" name="Google Shape;103;p15"/>
          <p:cNvSpPr txBox="1">
            <a:spLocks noGrp="1"/>
          </p:cNvSpPr>
          <p:nvPr>
            <p:ph type="title"/>
          </p:nvPr>
        </p:nvSpPr>
        <p:spPr>
          <a:xfrm>
            <a:off x="1136428" y="627564"/>
            <a:ext cx="7474172" cy="1325563"/>
          </a:xfrm>
          <a:prstGeom prst="rect">
            <a:avLst/>
          </a:prstGeom>
        </p:spPr>
        <p:txBody>
          <a:bodyPr spcFirstLastPara="1" lIns="91425" tIns="45700" rIns="91425" bIns="45700" anchorCtr="0">
            <a:normAutofit/>
          </a:bodyPr>
          <a:lstStyle/>
          <a:p>
            <a:pPr marL="0" lvl="0" indent="0" rtl="0">
              <a:spcBef>
                <a:spcPts val="0"/>
              </a:spcBef>
              <a:spcAft>
                <a:spcPts val="0"/>
              </a:spcAft>
              <a:buClr>
                <a:schemeClr val="dk1"/>
              </a:buClr>
              <a:buSzPts val="4400"/>
              <a:buFont typeface="Calibri"/>
              <a:buNone/>
            </a:pPr>
            <a:r>
              <a:rPr lang="no-NO" b="1"/>
              <a:t>NFFs retningslinjer for barne- og ungdomsfotball</a:t>
            </a:r>
            <a:endParaRPr lang="nb-NO" b="1"/>
          </a:p>
        </p:txBody>
      </p:sp>
      <p:sp>
        <p:nvSpPr>
          <p:cNvPr id="104" name="Google Shape;104;p15"/>
          <p:cNvSpPr txBox="1">
            <a:spLocks noGrp="1"/>
          </p:cNvSpPr>
          <p:nvPr>
            <p:ph type="body" idx="1"/>
          </p:nvPr>
        </p:nvSpPr>
        <p:spPr>
          <a:xfrm>
            <a:off x="1136429" y="2278173"/>
            <a:ext cx="6467867" cy="3450613"/>
          </a:xfrm>
          <a:prstGeom prst="rect">
            <a:avLst/>
          </a:prstGeom>
        </p:spPr>
        <p:txBody>
          <a:bodyPr spcFirstLastPara="1" lIns="91425" tIns="45700" rIns="91425" bIns="45700" anchor="ctr" anchorCtr="0">
            <a:normAutofit/>
          </a:bodyPr>
          <a:lstStyle/>
          <a:p>
            <a:pPr marL="228600" lvl="0" indent="-228600" rtl="0">
              <a:spcBef>
                <a:spcPts val="0"/>
              </a:spcBef>
              <a:spcAft>
                <a:spcPts val="0"/>
              </a:spcAft>
              <a:buClr>
                <a:schemeClr val="dk1"/>
              </a:buClr>
              <a:buSzPts val="2590"/>
              <a:buChar char="•"/>
            </a:pPr>
            <a:r>
              <a:rPr lang="nb-NO" sz="1300"/>
              <a:t>Barnefotballens verdigrunnlag: </a:t>
            </a:r>
          </a:p>
          <a:p>
            <a:pPr marL="457200" lvl="1" indent="0" rtl="0">
              <a:spcBef>
                <a:spcPts val="500"/>
              </a:spcBef>
              <a:spcAft>
                <a:spcPts val="0"/>
              </a:spcAft>
              <a:buClr>
                <a:schemeClr val="dk1"/>
              </a:buClr>
              <a:buSzPts val="2220"/>
              <a:buNone/>
            </a:pPr>
            <a:r>
              <a:rPr lang="nb-NO" sz="1300" i="1"/>
              <a:t>	Flest mulig – lengst mulig – mest mulig</a:t>
            </a:r>
            <a:endParaRPr lang="nb-NO" sz="1300"/>
          </a:p>
          <a:p>
            <a:pPr marL="228600" lvl="0" indent="-228600" rtl="0">
              <a:spcBef>
                <a:spcPts val="1000"/>
              </a:spcBef>
              <a:spcAft>
                <a:spcPts val="0"/>
              </a:spcAft>
              <a:buClr>
                <a:schemeClr val="dk1"/>
              </a:buClr>
              <a:buSzPts val="2590"/>
              <a:buChar char="•"/>
            </a:pPr>
            <a:r>
              <a:rPr lang="nb-NO" sz="1300"/>
              <a:t>Om å være i forkant – KOMMUNIKASJON</a:t>
            </a:r>
          </a:p>
          <a:p>
            <a:pPr marL="228600" lvl="0" indent="-228600" rtl="0">
              <a:spcBef>
                <a:spcPts val="1000"/>
              </a:spcBef>
              <a:spcAft>
                <a:spcPts val="0"/>
              </a:spcAft>
              <a:buClr>
                <a:schemeClr val="dk1"/>
              </a:buClr>
              <a:buSzPts val="2590"/>
              <a:buChar char="•"/>
            </a:pPr>
            <a:r>
              <a:rPr lang="nb-NO" sz="1300"/>
              <a:t>Spilletid i barnefotballen</a:t>
            </a:r>
          </a:p>
          <a:p>
            <a:pPr marL="228600" lvl="0" indent="-228600" rtl="0">
              <a:spcBef>
                <a:spcPts val="1000"/>
              </a:spcBef>
              <a:spcAft>
                <a:spcPts val="0"/>
              </a:spcAft>
              <a:buClr>
                <a:schemeClr val="dk1"/>
              </a:buClr>
              <a:buSzPts val="2590"/>
              <a:buChar char="•"/>
            </a:pPr>
            <a:r>
              <a:rPr lang="nb-NO" sz="1300"/>
              <a:t>Differensiering i barne- og ungdomsfotballen</a:t>
            </a:r>
          </a:p>
          <a:p>
            <a:pPr marL="228600" lvl="0" indent="-228600" rtl="0">
              <a:spcBef>
                <a:spcPts val="1000"/>
              </a:spcBef>
              <a:spcAft>
                <a:spcPts val="0"/>
              </a:spcAft>
              <a:buClr>
                <a:schemeClr val="dk1"/>
              </a:buClr>
              <a:buSzPts val="2590"/>
              <a:buChar char="•"/>
            </a:pPr>
            <a:r>
              <a:rPr lang="nb-NO" sz="1300"/>
              <a:t>Hospitering</a:t>
            </a:r>
          </a:p>
          <a:p>
            <a:pPr marL="228600" lvl="0" indent="-228600" rtl="0">
              <a:spcBef>
                <a:spcPts val="1000"/>
              </a:spcBef>
              <a:spcAft>
                <a:spcPts val="0"/>
              </a:spcAft>
              <a:buClr>
                <a:schemeClr val="dk1"/>
              </a:buClr>
              <a:buSzPts val="2590"/>
              <a:buChar char="•"/>
            </a:pPr>
            <a:r>
              <a:rPr lang="nb-NO" sz="1300"/>
              <a:t>Topping av lag – dette skal ikke forekomme i barnefotballen</a:t>
            </a:r>
          </a:p>
          <a:p>
            <a:pPr marL="228600" lvl="0" indent="-228600" rtl="0">
              <a:spcBef>
                <a:spcPts val="1000"/>
              </a:spcBef>
              <a:spcAft>
                <a:spcPts val="0"/>
              </a:spcAft>
              <a:buClr>
                <a:schemeClr val="dk1"/>
              </a:buClr>
              <a:buSzPts val="2590"/>
              <a:buChar char="•"/>
            </a:pPr>
            <a:r>
              <a:rPr lang="nb-NO" sz="1300"/>
              <a:t>Jevnbyrdighet i kamp i barnefotballen</a:t>
            </a:r>
          </a:p>
          <a:p>
            <a:pPr marL="228600" lvl="0" indent="-228600" rtl="0">
              <a:spcBef>
                <a:spcPts val="1000"/>
              </a:spcBef>
              <a:spcAft>
                <a:spcPts val="0"/>
              </a:spcAft>
              <a:buClr>
                <a:schemeClr val="dk1"/>
              </a:buClr>
              <a:buSzPts val="2590"/>
              <a:buChar char="•"/>
            </a:pPr>
            <a:r>
              <a:rPr lang="nb-NO" sz="1300"/>
              <a:t>Reisebestemmelser i barne- og ungdomsfotballen</a:t>
            </a:r>
          </a:p>
          <a:p>
            <a:pPr marL="228600" lvl="0" indent="-228600" rtl="0">
              <a:spcBef>
                <a:spcPts val="1000"/>
              </a:spcBef>
              <a:spcAft>
                <a:spcPts val="0"/>
              </a:spcAft>
              <a:buClr>
                <a:schemeClr val="dk1"/>
              </a:buClr>
              <a:buSzPts val="2590"/>
              <a:buChar char="•"/>
            </a:pPr>
            <a:r>
              <a:rPr lang="nb-NO" sz="1300"/>
              <a:t>Trenerrollen og trenervett</a:t>
            </a:r>
          </a:p>
          <a:p>
            <a:pPr marL="228600" lvl="0" indent="-228600" rtl="0">
              <a:spcBef>
                <a:spcPts val="1000"/>
              </a:spcBef>
              <a:spcAft>
                <a:spcPts val="0"/>
              </a:spcAft>
              <a:buClr>
                <a:schemeClr val="dk1"/>
              </a:buClr>
              <a:buSzPts val="2590"/>
              <a:buChar char="•"/>
            </a:pPr>
            <a:r>
              <a:rPr lang="nb-NO" sz="1300"/>
              <a:t>Foreldrevett	</a:t>
            </a:r>
          </a:p>
        </p:txBody>
      </p:sp>
      <p:sp>
        <p:nvSpPr>
          <p:cNvPr id="106" name="Google Shape;106;p15"/>
          <p:cNvSpPr txBox="1">
            <a:spLocks noGrp="1"/>
          </p:cNvSpPr>
          <p:nvPr>
            <p:ph type="ftr" idx="11"/>
          </p:nvPr>
        </p:nvSpPr>
        <p:spPr>
          <a:xfrm>
            <a:off x="1103859" y="6356350"/>
            <a:ext cx="4894169" cy="365125"/>
          </a:xfrm>
          <a:prstGeom prst="rect">
            <a:avLst/>
          </a:prstGeom>
        </p:spPr>
        <p:txBody>
          <a:bodyPr spcFirstLastPara="1" lIns="91425" tIns="45700" rIns="91425" bIns="45700" anchorCtr="0">
            <a:normAutofit/>
          </a:bodyPr>
          <a:lstStyle/>
          <a:p>
            <a:pPr marL="0" lvl="0" indent="0" algn="l" rtl="0">
              <a:spcBef>
                <a:spcPts val="0"/>
              </a:spcBef>
              <a:spcAft>
                <a:spcPts val="600"/>
              </a:spcAft>
              <a:buNone/>
            </a:pPr>
            <a:r>
              <a:rPr lang="nb-NO" sz="1050" i="1">
                <a:solidFill>
                  <a:schemeClr val="tx1">
                    <a:lumMod val="75000"/>
                    <a:lumOff val="25000"/>
                  </a:schemeClr>
                </a:solidFill>
              </a:rPr>
              <a:t>Stag Fotball skal skape fellesskap og stolthet i Stavern og omegn</a:t>
            </a:r>
            <a:endParaRPr lang="nb-NO" sz="1050">
              <a:solidFill>
                <a:schemeClr val="tx1">
                  <a:lumMod val="75000"/>
                  <a:lumOff val="25000"/>
                </a:schemeClr>
              </a:solidFill>
            </a:endParaRPr>
          </a:p>
        </p:txBody>
      </p:sp>
      <p:sp>
        <p:nvSpPr>
          <p:cNvPr id="111" name="Rectangle 11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076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C9C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5" name="Google Shape;105;p15"/>
          <p:cNvPicPr preferRelativeResize="0"/>
          <p:nvPr/>
        </p:nvPicPr>
        <p:blipFill rotWithShape="1">
          <a:blip r:embed="rId3"/>
          <a:stretch/>
        </p:blipFill>
        <p:spPr>
          <a:xfrm>
            <a:off x="9254442" y="2905344"/>
            <a:ext cx="1462088" cy="1047311"/>
          </a:xfrm>
          <a:prstGeom prst="rect">
            <a:avLst/>
          </a:prstGeom>
          <a:noFill/>
        </p:spPr>
      </p:pic>
    </p:spTree>
    <p:extLst>
      <p:ext uri="{BB962C8B-B14F-4D97-AF65-F5344CB8AC3E}">
        <p14:creationId xmlns:p14="http://schemas.microsoft.com/office/powerpoint/2010/main" val="4232118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10"/>
        <p:cNvGrpSpPr/>
        <p:nvPr/>
      </p:nvGrpSpPr>
      <p:grpSpPr>
        <a:xfrm>
          <a:off x="0" y="0"/>
          <a:ext cx="0" cy="0"/>
          <a:chOff x="0" y="0"/>
          <a:chExt cx="0" cy="0"/>
        </a:xfrm>
      </p:grpSpPr>
      <p:sp>
        <p:nvSpPr>
          <p:cNvPr id="111" name="Google Shape;111;p16"/>
          <p:cNvSpPr txBox="1">
            <a:spLocks noGrp="1"/>
          </p:cNvSpPr>
          <p:nvPr>
            <p:ph type="title"/>
          </p:nvPr>
        </p:nvSpPr>
        <p:spPr>
          <a:xfrm>
            <a:off x="1136428" y="627564"/>
            <a:ext cx="7474172" cy="1325563"/>
          </a:xfrm>
          <a:prstGeom prst="rect">
            <a:avLst/>
          </a:prstGeom>
        </p:spPr>
        <p:txBody>
          <a:bodyPr spcFirstLastPara="1" lIns="91425" tIns="45700" rIns="91425" bIns="45700" anchorCtr="0">
            <a:normAutofit/>
          </a:bodyPr>
          <a:lstStyle/>
          <a:p>
            <a:pPr>
              <a:buSzPts val="4400"/>
            </a:pPr>
            <a:r>
              <a:rPr lang="no-NO" b="1"/>
              <a:t>Fair play</a:t>
            </a:r>
            <a:br>
              <a:rPr lang="no-NO" sz="4800"/>
            </a:br>
            <a:r>
              <a:rPr lang="nb-NO" sz="2200" b="1"/>
              <a:t>FAIR PLAY</a:t>
            </a:r>
            <a:r>
              <a:rPr lang="nb-NO" sz="2200"/>
              <a:t> og </a:t>
            </a:r>
            <a:r>
              <a:rPr lang="nb-NO" sz="2200" b="1"/>
              <a:t>RESPEKT</a:t>
            </a:r>
            <a:r>
              <a:rPr lang="nb-NO" sz="2200"/>
              <a:t> er fotballens internasjonale kjerneverdier og grunnleggende for all vår aktivitet.</a:t>
            </a:r>
            <a:endParaRPr lang="nb-NO" sz="2200" err="1"/>
          </a:p>
        </p:txBody>
      </p:sp>
      <p:sp>
        <p:nvSpPr>
          <p:cNvPr id="112" name="Google Shape;112;p16"/>
          <p:cNvSpPr txBox="1">
            <a:spLocks noGrp="1"/>
          </p:cNvSpPr>
          <p:nvPr>
            <p:ph type="body" idx="1"/>
          </p:nvPr>
        </p:nvSpPr>
        <p:spPr>
          <a:xfrm>
            <a:off x="1136429" y="2278173"/>
            <a:ext cx="6467867" cy="3450613"/>
          </a:xfrm>
          <a:prstGeom prst="rect">
            <a:avLst/>
          </a:prstGeom>
        </p:spPr>
        <p:txBody>
          <a:bodyPr spcFirstLastPara="1" lIns="91425" tIns="45700" rIns="91425" bIns="45700" anchor="ctr" anchorCtr="0">
            <a:normAutofit/>
          </a:bodyPr>
          <a:lstStyle/>
          <a:p>
            <a:pPr marL="228600" lvl="0" indent="-228600" rtl="0">
              <a:spcBef>
                <a:spcPts val="0"/>
              </a:spcBef>
              <a:spcAft>
                <a:spcPts val="0"/>
              </a:spcAft>
              <a:buClr>
                <a:schemeClr val="dk1"/>
              </a:buClr>
              <a:buSzPts val="2800"/>
              <a:buChar char="•"/>
            </a:pPr>
            <a:r>
              <a:rPr lang="nb-NO" sz="1700"/>
              <a:t>Fair play-arbeidet er grunnlaget for vårt omdømme og våre handlinger, og synliggjør hvordan fotballen tar en oppdragende rolle overfor barn og ungdom.</a:t>
            </a:r>
          </a:p>
          <a:p>
            <a:pPr marL="228600" lvl="0" indent="-228600" rtl="0">
              <a:spcBef>
                <a:spcPts val="1000"/>
              </a:spcBef>
              <a:spcAft>
                <a:spcPts val="0"/>
              </a:spcAft>
              <a:buClr>
                <a:schemeClr val="dk1"/>
              </a:buClr>
              <a:buSzPts val="2800"/>
              <a:buChar char="•"/>
            </a:pPr>
            <a:r>
              <a:rPr lang="nb-NO" sz="1700"/>
              <a:t>Fair play handler om overordnede verdier, respekt for andre mennesker og om å forsterke vennskap.</a:t>
            </a:r>
          </a:p>
          <a:p>
            <a:pPr marL="228600" lvl="0" indent="-228600" rtl="0">
              <a:spcBef>
                <a:spcPts val="1000"/>
              </a:spcBef>
              <a:spcAft>
                <a:spcPts val="0"/>
              </a:spcAft>
              <a:buClr>
                <a:schemeClr val="dk1"/>
              </a:buClr>
              <a:buSzPts val="2800"/>
              <a:buChar char="•"/>
            </a:pPr>
            <a:r>
              <a:rPr lang="nb-NO" sz="1700"/>
              <a:t>Dette fokuset på etikk gjør fotballen til den viktigste aktøren i holdningsarbeid ved siden av hjem og skole.</a:t>
            </a:r>
          </a:p>
          <a:p>
            <a:pPr marL="228600" lvl="0" indent="-228600" rtl="0">
              <a:spcBef>
                <a:spcPts val="1000"/>
              </a:spcBef>
              <a:spcAft>
                <a:spcPts val="0"/>
              </a:spcAft>
              <a:buClr>
                <a:schemeClr val="dk1"/>
              </a:buClr>
              <a:buSzPts val="2800"/>
              <a:buChar char="•"/>
            </a:pPr>
            <a:r>
              <a:rPr lang="nb-NO" sz="1700"/>
              <a:t>Fair play handler om det som skjer på og utenfor fotballbanen, og er den verdibaserte normen som skal gjennomsyre all aktivitet på alle nivåer, herunder respekt for, og etterlevelse av gjeldende regelverk, retningslinjer og verdisett.</a:t>
            </a:r>
          </a:p>
        </p:txBody>
      </p:sp>
      <p:sp>
        <p:nvSpPr>
          <p:cNvPr id="113" name="Google Shape;113;p16"/>
          <p:cNvSpPr txBox="1">
            <a:spLocks noGrp="1"/>
          </p:cNvSpPr>
          <p:nvPr>
            <p:ph type="ftr" idx="11"/>
          </p:nvPr>
        </p:nvSpPr>
        <p:spPr>
          <a:xfrm>
            <a:off x="1103859" y="6356350"/>
            <a:ext cx="4894169" cy="365125"/>
          </a:xfrm>
          <a:prstGeom prst="rect">
            <a:avLst/>
          </a:prstGeom>
        </p:spPr>
        <p:txBody>
          <a:bodyPr spcFirstLastPara="1" lIns="91425" tIns="45700" rIns="91425" bIns="45700" anchorCtr="0">
            <a:normAutofit/>
          </a:bodyPr>
          <a:lstStyle/>
          <a:p>
            <a:pPr marL="0" lvl="0" indent="0" algn="l" rtl="0">
              <a:spcBef>
                <a:spcPts val="0"/>
              </a:spcBef>
              <a:spcAft>
                <a:spcPts val="600"/>
              </a:spcAft>
              <a:buNone/>
            </a:pPr>
            <a:r>
              <a:rPr lang="nb-NO" sz="1050" i="1">
                <a:solidFill>
                  <a:schemeClr val="tx1">
                    <a:lumMod val="75000"/>
                    <a:lumOff val="25000"/>
                  </a:schemeClr>
                </a:solidFill>
              </a:rPr>
              <a:t>Stag Fotball skal skape fellesskap og stolthet i Stavern og omegn</a:t>
            </a:r>
            <a:endParaRPr lang="nb-NO" sz="1050">
              <a:solidFill>
                <a:schemeClr val="tx1">
                  <a:lumMod val="75000"/>
                  <a:lumOff val="25000"/>
                </a:schemeClr>
              </a:solidFill>
            </a:endParaRPr>
          </a:p>
        </p:txBody>
      </p:sp>
      <p:sp>
        <p:nvSpPr>
          <p:cNvPr id="119" name="Rectangle 11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076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C9C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4" name="Google Shape;114;p16"/>
          <p:cNvPicPr preferRelativeResize="0"/>
          <p:nvPr/>
        </p:nvPicPr>
        <p:blipFill rotWithShape="1">
          <a:blip r:embed="rId3"/>
          <a:stretch/>
        </p:blipFill>
        <p:spPr>
          <a:xfrm>
            <a:off x="9254442" y="2905344"/>
            <a:ext cx="1462088" cy="104731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10"/>
        <p:cNvGrpSpPr/>
        <p:nvPr/>
      </p:nvGrpSpPr>
      <p:grpSpPr>
        <a:xfrm>
          <a:off x="0" y="0"/>
          <a:ext cx="0" cy="0"/>
          <a:chOff x="0" y="0"/>
          <a:chExt cx="0" cy="0"/>
        </a:xfrm>
      </p:grpSpPr>
      <p:sp>
        <p:nvSpPr>
          <p:cNvPr id="111" name="Google Shape;111;p16"/>
          <p:cNvSpPr txBox="1">
            <a:spLocks noGrp="1"/>
          </p:cNvSpPr>
          <p:nvPr>
            <p:ph type="title"/>
          </p:nvPr>
        </p:nvSpPr>
        <p:spPr>
          <a:xfrm>
            <a:off x="1136428" y="627564"/>
            <a:ext cx="7474172" cy="1325563"/>
          </a:xfrm>
          <a:prstGeom prst="rect">
            <a:avLst/>
          </a:prstGeom>
        </p:spPr>
        <p:txBody>
          <a:bodyPr spcFirstLastPara="1" lIns="91425" tIns="45700" rIns="91425" bIns="45700" anchorCtr="0">
            <a:normAutofit/>
          </a:bodyPr>
          <a:lstStyle/>
          <a:p>
            <a:r>
              <a:rPr lang="no-NO" b="1"/>
              <a:t>Hvorfor er Fair play viktig?</a:t>
            </a:r>
            <a:endParaRPr lang="nb-NO" sz="4800"/>
          </a:p>
        </p:txBody>
      </p:sp>
      <p:sp>
        <p:nvSpPr>
          <p:cNvPr id="112" name="Google Shape;112;p16"/>
          <p:cNvSpPr txBox="1">
            <a:spLocks noGrp="1"/>
          </p:cNvSpPr>
          <p:nvPr>
            <p:ph type="body" idx="1"/>
          </p:nvPr>
        </p:nvSpPr>
        <p:spPr>
          <a:xfrm>
            <a:off x="1136429" y="2278173"/>
            <a:ext cx="6467867" cy="3450613"/>
          </a:xfrm>
          <a:prstGeom prst="rect">
            <a:avLst/>
          </a:prstGeom>
        </p:spPr>
        <p:txBody>
          <a:bodyPr spcFirstLastPara="1" wrap="square" lIns="91425" tIns="45700" rIns="91425" bIns="45700" anchor="ctr" anchorCtr="0">
            <a:noAutofit/>
          </a:bodyPr>
          <a:lstStyle/>
          <a:p>
            <a:pPr marL="228600" indent="-228600">
              <a:spcBef>
                <a:spcPts val="0"/>
              </a:spcBef>
              <a:buSzPts val="2800"/>
            </a:pPr>
            <a:r>
              <a:rPr lang="nb-NO" sz="2000"/>
              <a:t>ALLE skal oppleve fotball som en trygg og god arena </a:t>
            </a:r>
          </a:p>
          <a:p>
            <a:pPr marL="914400">
              <a:spcBef>
                <a:spcPts val="500"/>
              </a:spcBef>
              <a:buSzPts val="2800"/>
            </a:pPr>
            <a:r>
              <a:rPr lang="nb-NO" sz="1600"/>
              <a:t>Medspillere, motspillere, trenere, dommere og tilskuere</a:t>
            </a:r>
          </a:p>
          <a:p>
            <a:pPr lvl="1">
              <a:buSzPts val="2800"/>
            </a:pPr>
            <a:r>
              <a:rPr lang="nb-NO" sz="1600"/>
              <a:t>Uansett etnisitet, kjønn, fysiske/psykiske forutsetninger og legning</a:t>
            </a:r>
          </a:p>
          <a:p>
            <a:pPr marL="685800" lvl="1" indent="-228600">
              <a:spcBef>
                <a:spcPts val="0"/>
              </a:spcBef>
              <a:buSzPts val="2800"/>
            </a:pPr>
            <a:endParaRPr lang="nb-NO" sz="1600"/>
          </a:p>
          <a:p>
            <a:pPr marL="228600" indent="-228600">
              <a:lnSpc>
                <a:spcPct val="100000"/>
              </a:lnSpc>
              <a:spcBef>
                <a:spcPts val="0"/>
              </a:spcBef>
              <a:buSzPts val="2800"/>
            </a:pPr>
            <a:r>
              <a:rPr lang="nb-NO" sz="2000"/>
              <a:t>Vi skal skape positive og gode holdninger både på og utenfor banen</a:t>
            </a:r>
          </a:p>
          <a:p>
            <a:pPr marL="0" indent="0">
              <a:lnSpc>
                <a:spcPct val="100000"/>
              </a:lnSpc>
              <a:spcBef>
                <a:spcPts val="0"/>
              </a:spcBef>
              <a:buSzPts val="2800"/>
              <a:buNone/>
            </a:pPr>
            <a:endParaRPr lang="nb-NO" sz="2000"/>
          </a:p>
          <a:p>
            <a:pPr marL="228600" indent="-228600">
              <a:lnSpc>
                <a:spcPct val="100000"/>
              </a:lnSpc>
              <a:spcBef>
                <a:spcPts val="0"/>
              </a:spcBef>
              <a:buSzPts val="2800"/>
            </a:pPr>
            <a:r>
              <a:rPr lang="nb-NO" sz="2000"/>
              <a:t>Vi skal ha en felles forståelse av hvordan vi ønsker å ha det på trening og i kamp, og vi skal respektere hverandre</a:t>
            </a:r>
          </a:p>
          <a:p>
            <a:pPr marL="0" indent="0">
              <a:lnSpc>
                <a:spcPct val="100000"/>
              </a:lnSpc>
              <a:spcBef>
                <a:spcPts val="0"/>
              </a:spcBef>
              <a:buSzPts val="2800"/>
              <a:buNone/>
            </a:pPr>
            <a:endParaRPr lang="nb-NO" sz="2000"/>
          </a:p>
          <a:p>
            <a:pPr marL="228600" indent="-228600">
              <a:lnSpc>
                <a:spcPct val="100000"/>
              </a:lnSpc>
              <a:spcBef>
                <a:spcPts val="0"/>
              </a:spcBef>
              <a:buSzPts val="2800"/>
            </a:pPr>
            <a:r>
              <a:rPr lang="nb-NO" sz="2000"/>
              <a:t>Positive og gode holdninger i laget skaper gode og livslange vennskap</a:t>
            </a:r>
          </a:p>
          <a:p>
            <a:pPr marL="228600" indent="-228600">
              <a:spcBef>
                <a:spcPts val="0"/>
              </a:spcBef>
              <a:buSzPts val="2800"/>
            </a:pPr>
            <a:endParaRPr lang="nb-NO" sz="1700"/>
          </a:p>
          <a:p>
            <a:pPr marL="228600" indent="-228600">
              <a:spcBef>
                <a:spcPts val="0"/>
              </a:spcBef>
              <a:buSzPts val="2800"/>
            </a:pPr>
            <a:endParaRPr lang="nb-NO" sz="1700"/>
          </a:p>
          <a:p>
            <a:pPr marL="685800" lvl="1" indent="-228600">
              <a:spcBef>
                <a:spcPts val="0"/>
              </a:spcBef>
              <a:buSzPts val="2800"/>
            </a:pPr>
            <a:endParaRPr lang="nb-NO" sz="1300"/>
          </a:p>
        </p:txBody>
      </p:sp>
      <p:sp>
        <p:nvSpPr>
          <p:cNvPr id="113" name="Google Shape;113;p16"/>
          <p:cNvSpPr txBox="1">
            <a:spLocks noGrp="1"/>
          </p:cNvSpPr>
          <p:nvPr>
            <p:ph type="ftr" idx="11"/>
          </p:nvPr>
        </p:nvSpPr>
        <p:spPr>
          <a:xfrm>
            <a:off x="1103859" y="6356350"/>
            <a:ext cx="4894169" cy="365125"/>
          </a:xfrm>
          <a:prstGeom prst="rect">
            <a:avLst/>
          </a:prstGeom>
        </p:spPr>
        <p:txBody>
          <a:bodyPr spcFirstLastPara="1" lIns="91425" tIns="45700" rIns="91425" bIns="45700" anchorCtr="0">
            <a:normAutofit/>
          </a:bodyPr>
          <a:lstStyle/>
          <a:p>
            <a:pPr marL="0" lvl="0" indent="0" algn="l" rtl="0">
              <a:spcBef>
                <a:spcPts val="0"/>
              </a:spcBef>
              <a:spcAft>
                <a:spcPts val="600"/>
              </a:spcAft>
              <a:buNone/>
            </a:pPr>
            <a:r>
              <a:rPr lang="nb-NO" sz="1050" i="1">
                <a:solidFill>
                  <a:schemeClr val="tx1">
                    <a:lumMod val="75000"/>
                    <a:lumOff val="25000"/>
                  </a:schemeClr>
                </a:solidFill>
              </a:rPr>
              <a:t>Stag Fotball skal skape fellesskap og stolthet i Stavern og omegn</a:t>
            </a:r>
            <a:endParaRPr lang="nb-NO" sz="1050">
              <a:solidFill>
                <a:schemeClr val="tx1">
                  <a:lumMod val="75000"/>
                  <a:lumOff val="25000"/>
                </a:schemeClr>
              </a:solidFill>
            </a:endParaRPr>
          </a:p>
        </p:txBody>
      </p:sp>
      <p:sp>
        <p:nvSpPr>
          <p:cNvPr id="119" name="Rectangle 11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076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C9C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4" name="Google Shape;114;p16"/>
          <p:cNvPicPr preferRelativeResize="0"/>
          <p:nvPr/>
        </p:nvPicPr>
        <p:blipFill rotWithShape="1">
          <a:blip r:embed="rId3"/>
          <a:stretch/>
        </p:blipFill>
        <p:spPr>
          <a:xfrm>
            <a:off x="9254442" y="2905344"/>
            <a:ext cx="1462088" cy="1047311"/>
          </a:xfrm>
          <a:prstGeom prst="rect">
            <a:avLst/>
          </a:prstGeom>
          <a:noFill/>
        </p:spPr>
      </p:pic>
    </p:spTree>
    <p:extLst>
      <p:ext uri="{BB962C8B-B14F-4D97-AF65-F5344CB8AC3E}">
        <p14:creationId xmlns:p14="http://schemas.microsoft.com/office/powerpoint/2010/main" val="324422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10"/>
        <p:cNvGrpSpPr/>
        <p:nvPr/>
      </p:nvGrpSpPr>
      <p:grpSpPr>
        <a:xfrm>
          <a:off x="0" y="0"/>
          <a:ext cx="0" cy="0"/>
          <a:chOff x="0" y="0"/>
          <a:chExt cx="0" cy="0"/>
        </a:xfrm>
      </p:grpSpPr>
      <p:sp>
        <p:nvSpPr>
          <p:cNvPr id="111" name="Google Shape;111;p16"/>
          <p:cNvSpPr txBox="1">
            <a:spLocks noGrp="1"/>
          </p:cNvSpPr>
          <p:nvPr>
            <p:ph type="title"/>
          </p:nvPr>
        </p:nvSpPr>
        <p:spPr>
          <a:xfrm>
            <a:off x="1099257" y="581101"/>
            <a:ext cx="7474172" cy="1325563"/>
          </a:xfrm>
          <a:prstGeom prst="rect">
            <a:avLst/>
          </a:prstGeom>
        </p:spPr>
        <p:txBody>
          <a:bodyPr spcFirstLastPara="1" lIns="91425" tIns="45700" rIns="91425" bIns="45700" anchorCtr="0">
            <a:normAutofit/>
          </a:bodyPr>
          <a:lstStyle/>
          <a:p>
            <a:r>
              <a:rPr lang="no-NO" b="1"/>
              <a:t>Foreldrevettregler</a:t>
            </a:r>
            <a:br>
              <a:rPr lang="no-NO"/>
            </a:br>
            <a:r>
              <a:rPr lang="nb-NO" sz="2400"/>
              <a:t>-våre forventinger til deg</a:t>
            </a:r>
            <a:endParaRPr lang="nb-NO"/>
          </a:p>
        </p:txBody>
      </p:sp>
      <p:sp>
        <p:nvSpPr>
          <p:cNvPr id="112" name="Google Shape;112;p16"/>
          <p:cNvSpPr txBox="1">
            <a:spLocks noGrp="1"/>
          </p:cNvSpPr>
          <p:nvPr>
            <p:ph type="body" idx="1"/>
          </p:nvPr>
        </p:nvSpPr>
        <p:spPr>
          <a:xfrm>
            <a:off x="1136429" y="2259589"/>
            <a:ext cx="7443597" cy="4277660"/>
          </a:xfrm>
          <a:prstGeom prst="rect">
            <a:avLst/>
          </a:prstGeom>
        </p:spPr>
        <p:txBody>
          <a:bodyPr spcFirstLastPara="1" lIns="91425" tIns="45700" rIns="91425" bIns="45700" anchor="ctr" anchorCtr="0">
            <a:normAutofit fontScale="77500" lnSpcReduction="20000"/>
          </a:bodyPr>
          <a:lstStyle/>
          <a:p>
            <a:pPr marL="342900">
              <a:spcBef>
                <a:spcPts val="0"/>
              </a:spcBef>
              <a:buSzPts val="2800"/>
              <a:buAutoNum type="arabicPeriod"/>
            </a:pPr>
            <a:r>
              <a:rPr lang="nb-NO" sz="2400"/>
              <a:t>Støtt opp om klubbens arbeid</a:t>
            </a:r>
          </a:p>
          <a:p>
            <a:pPr marL="457200" lvl="1" indent="0">
              <a:spcBef>
                <a:spcPts val="0"/>
              </a:spcBef>
              <a:buSzPts val="2800"/>
              <a:buNone/>
            </a:pPr>
            <a:r>
              <a:rPr lang="nb-NO" sz="1600"/>
              <a:t>- </a:t>
            </a:r>
            <a:r>
              <a:rPr lang="nb-NO" sz="2100"/>
              <a:t>gjennom foreldremøter forankres fotballens og klubbens verdisyn</a:t>
            </a:r>
          </a:p>
          <a:p>
            <a:pPr marL="342900">
              <a:lnSpc>
                <a:spcPct val="170000"/>
              </a:lnSpc>
              <a:spcBef>
                <a:spcPts val="0"/>
              </a:spcBef>
              <a:buSzPts val="2800"/>
              <a:buAutoNum type="arabicPeriod"/>
            </a:pPr>
            <a:r>
              <a:rPr lang="nb-NO" sz="2400"/>
              <a:t>Møt fram til kamper og treninger</a:t>
            </a:r>
          </a:p>
          <a:p>
            <a:pPr marL="457200" lvl="1" indent="0">
              <a:spcBef>
                <a:spcPts val="0"/>
              </a:spcBef>
              <a:buNone/>
            </a:pPr>
            <a:r>
              <a:rPr lang="nb-NO" sz="1500"/>
              <a:t>- </a:t>
            </a:r>
            <a:r>
              <a:rPr lang="nb-NO" sz="2100"/>
              <a:t>du er viktig både for spillere og miljøet</a:t>
            </a:r>
          </a:p>
          <a:p>
            <a:pPr marL="342900">
              <a:lnSpc>
                <a:spcPct val="170000"/>
              </a:lnSpc>
              <a:spcBef>
                <a:spcPts val="0"/>
              </a:spcBef>
              <a:buSzPts val="2800"/>
              <a:buAutoNum type="arabicPeriod"/>
            </a:pPr>
            <a:r>
              <a:rPr lang="nb-NO" sz="2400"/>
              <a:t>Gi oppmuntring til spillere i med- og motgang</a:t>
            </a:r>
          </a:p>
          <a:p>
            <a:pPr marL="457200" lvl="1" indent="0">
              <a:spcBef>
                <a:spcPts val="0"/>
              </a:spcBef>
              <a:buSzPts val="2800"/>
              <a:buNone/>
            </a:pPr>
            <a:r>
              <a:rPr lang="nb-NO" sz="1500"/>
              <a:t>- </a:t>
            </a:r>
            <a:r>
              <a:rPr lang="nb-NO" sz="1900"/>
              <a:t>dette gir trygghet, trivsel og motivasjon for å bli i fotballfamilien lenge</a:t>
            </a:r>
          </a:p>
          <a:p>
            <a:pPr marL="342900">
              <a:lnSpc>
                <a:spcPct val="170000"/>
              </a:lnSpc>
              <a:spcBef>
                <a:spcPts val="0"/>
              </a:spcBef>
              <a:buSzPts val="2800"/>
              <a:buAutoNum type="arabicPeriod"/>
            </a:pPr>
            <a:r>
              <a:rPr lang="nb-NO" sz="2300"/>
              <a:t>Vi har alle ansvar for kampmiljøet</a:t>
            </a:r>
          </a:p>
          <a:p>
            <a:pPr marL="457200" lvl="1" indent="0">
              <a:spcBef>
                <a:spcPts val="0"/>
              </a:spcBef>
              <a:buSzPts val="2800"/>
              <a:buNone/>
            </a:pPr>
            <a:r>
              <a:rPr lang="nb-NO" sz="2000"/>
              <a:t>-</a:t>
            </a:r>
            <a:r>
              <a:rPr lang="nb-NO" sz="1900"/>
              <a:t>gi ros til begge lag for gode prestasjoner og Fair Play</a:t>
            </a:r>
          </a:p>
          <a:p>
            <a:pPr marL="342900">
              <a:lnSpc>
                <a:spcPct val="170000"/>
              </a:lnSpc>
              <a:spcBef>
                <a:spcPts val="0"/>
              </a:spcBef>
              <a:buSzPts val="2800"/>
              <a:buAutoNum type="arabicPeriod"/>
            </a:pPr>
            <a:r>
              <a:rPr lang="nb-NO" sz="2400"/>
              <a:t>Respekt trenerens kampledelse</a:t>
            </a:r>
          </a:p>
          <a:p>
            <a:pPr marL="457200" lvl="1" indent="0">
              <a:spcBef>
                <a:spcPts val="0"/>
              </a:spcBef>
              <a:buSzPts val="2800"/>
              <a:buNone/>
            </a:pPr>
            <a:r>
              <a:rPr lang="nb-NO" sz="2000"/>
              <a:t>- </a:t>
            </a:r>
            <a:r>
              <a:rPr lang="nb-NO" sz="1900"/>
              <a:t>Konstruktiv dialog om gjennomføring tas til trener og klubb i etterkant</a:t>
            </a:r>
          </a:p>
          <a:p>
            <a:pPr marL="342900">
              <a:lnSpc>
                <a:spcPct val="170000"/>
              </a:lnSpc>
              <a:spcBef>
                <a:spcPts val="0"/>
              </a:spcBef>
              <a:buSzPts val="2800"/>
              <a:buAutoNum type="arabicPeriod"/>
            </a:pPr>
            <a:r>
              <a:rPr lang="nb-NO" sz="2400"/>
              <a:t>Respekt dommerens avgjørelser</a:t>
            </a:r>
          </a:p>
          <a:p>
            <a:pPr marL="457200" lvl="1" indent="0">
              <a:spcBef>
                <a:spcPts val="0"/>
              </a:spcBef>
              <a:buSzPts val="2800"/>
              <a:buNone/>
            </a:pPr>
            <a:r>
              <a:rPr lang="nb-NO" sz="2000"/>
              <a:t>- </a:t>
            </a:r>
            <a:r>
              <a:rPr lang="nb-NO" sz="2100"/>
              <a:t>selv om du av og til er uenig</a:t>
            </a:r>
          </a:p>
          <a:p>
            <a:pPr marL="342900">
              <a:lnSpc>
                <a:spcPct val="170000"/>
              </a:lnSpc>
              <a:spcBef>
                <a:spcPts val="0"/>
              </a:spcBef>
              <a:buSzPts val="2800"/>
              <a:buAutoNum type="arabicPeriod"/>
            </a:pPr>
            <a:r>
              <a:rPr lang="nb-NO" sz="2400"/>
              <a:t>Det er ditt barn som spiller fotball. Opptre positivt og støttende.</a:t>
            </a:r>
          </a:p>
          <a:p>
            <a:pPr marL="457200" lvl="1" indent="0">
              <a:spcBef>
                <a:spcPts val="0"/>
              </a:spcBef>
              <a:buSzPts val="2800"/>
              <a:buNone/>
            </a:pPr>
            <a:r>
              <a:rPr lang="nb-NO" sz="1600"/>
              <a:t>- </a:t>
            </a:r>
            <a:r>
              <a:rPr lang="nb-NO" sz="2100"/>
              <a:t>da er du en god medspiller</a:t>
            </a:r>
          </a:p>
          <a:p>
            <a:pPr marL="342900">
              <a:spcBef>
                <a:spcPts val="0"/>
              </a:spcBef>
              <a:buSzPts val="2800"/>
              <a:buAutoNum type="arabicPeriod"/>
            </a:pPr>
            <a:endParaRPr lang="nb-NO" sz="2000"/>
          </a:p>
          <a:p>
            <a:pPr marL="342900">
              <a:spcBef>
                <a:spcPts val="0"/>
              </a:spcBef>
              <a:buSzPts val="2800"/>
              <a:buAutoNum type="arabicPeriod"/>
            </a:pPr>
            <a:endParaRPr lang="nb-NO" sz="1700"/>
          </a:p>
          <a:p>
            <a:pPr marL="342900">
              <a:spcBef>
                <a:spcPts val="0"/>
              </a:spcBef>
              <a:buSzPts val="2800"/>
              <a:buAutoNum type="arabicPeriod"/>
            </a:pPr>
            <a:endParaRPr lang="nb-NO" sz="1700"/>
          </a:p>
          <a:p>
            <a:pPr marL="342900">
              <a:spcBef>
                <a:spcPts val="0"/>
              </a:spcBef>
              <a:buSzPts val="2800"/>
              <a:buAutoNum type="arabicPeriod"/>
            </a:pPr>
            <a:endParaRPr lang="nb-NO" sz="1700"/>
          </a:p>
          <a:p>
            <a:pPr marL="342900">
              <a:spcBef>
                <a:spcPts val="0"/>
              </a:spcBef>
              <a:buSzPts val="2800"/>
              <a:buAutoNum type="arabicPeriod"/>
            </a:pPr>
            <a:endParaRPr lang="nb-NO" sz="1700"/>
          </a:p>
          <a:p>
            <a:pPr marL="457200" lvl="1" indent="0">
              <a:spcBef>
                <a:spcPts val="0"/>
              </a:spcBef>
              <a:buSzPts val="2800"/>
              <a:buNone/>
            </a:pPr>
            <a:endParaRPr lang="nb-NO" sz="1300"/>
          </a:p>
        </p:txBody>
      </p:sp>
      <p:sp>
        <p:nvSpPr>
          <p:cNvPr id="113" name="Google Shape;113;p16"/>
          <p:cNvSpPr txBox="1">
            <a:spLocks noGrp="1"/>
          </p:cNvSpPr>
          <p:nvPr>
            <p:ph type="ftr" idx="11"/>
          </p:nvPr>
        </p:nvSpPr>
        <p:spPr>
          <a:xfrm>
            <a:off x="1103859" y="6356350"/>
            <a:ext cx="4894169" cy="365125"/>
          </a:xfrm>
          <a:prstGeom prst="rect">
            <a:avLst/>
          </a:prstGeom>
        </p:spPr>
        <p:txBody>
          <a:bodyPr spcFirstLastPara="1" lIns="91425" tIns="45700" rIns="91425" bIns="45700" anchorCtr="0">
            <a:normAutofit/>
          </a:bodyPr>
          <a:lstStyle/>
          <a:p>
            <a:pPr marL="0" lvl="0" indent="0" algn="l" rtl="0">
              <a:spcBef>
                <a:spcPts val="0"/>
              </a:spcBef>
              <a:spcAft>
                <a:spcPts val="600"/>
              </a:spcAft>
              <a:buNone/>
            </a:pPr>
            <a:r>
              <a:rPr lang="nb-NO" sz="1050" i="1">
                <a:solidFill>
                  <a:schemeClr val="tx1">
                    <a:lumMod val="75000"/>
                    <a:lumOff val="25000"/>
                  </a:schemeClr>
                </a:solidFill>
              </a:rPr>
              <a:t>Stag Fotball skal skape fellesskap og stolthet i Stavern og omegn</a:t>
            </a:r>
            <a:endParaRPr lang="nb-NO" sz="1050">
              <a:solidFill>
                <a:schemeClr val="tx1">
                  <a:lumMod val="75000"/>
                  <a:lumOff val="25000"/>
                </a:schemeClr>
              </a:solidFill>
            </a:endParaRPr>
          </a:p>
        </p:txBody>
      </p:sp>
      <p:sp>
        <p:nvSpPr>
          <p:cNvPr id="119" name="Rectangle 11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076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C9C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4" name="Google Shape;114;p16"/>
          <p:cNvPicPr preferRelativeResize="0"/>
          <p:nvPr/>
        </p:nvPicPr>
        <p:blipFill rotWithShape="1">
          <a:blip r:embed="rId3"/>
          <a:stretch/>
        </p:blipFill>
        <p:spPr>
          <a:xfrm>
            <a:off x="9254442" y="2905344"/>
            <a:ext cx="1462088" cy="1047311"/>
          </a:xfrm>
          <a:prstGeom prst="rect">
            <a:avLst/>
          </a:prstGeom>
          <a:noFill/>
        </p:spPr>
      </p:pic>
    </p:spTree>
    <p:extLst>
      <p:ext uri="{BB962C8B-B14F-4D97-AF65-F5344CB8AC3E}">
        <p14:creationId xmlns:p14="http://schemas.microsoft.com/office/powerpoint/2010/main" val="3150931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10"/>
        <p:cNvGrpSpPr/>
        <p:nvPr/>
      </p:nvGrpSpPr>
      <p:grpSpPr>
        <a:xfrm>
          <a:off x="0" y="0"/>
          <a:ext cx="0" cy="0"/>
          <a:chOff x="0" y="0"/>
          <a:chExt cx="0" cy="0"/>
        </a:xfrm>
      </p:grpSpPr>
      <p:sp>
        <p:nvSpPr>
          <p:cNvPr id="111" name="Google Shape;111;p16"/>
          <p:cNvSpPr txBox="1">
            <a:spLocks noGrp="1"/>
          </p:cNvSpPr>
          <p:nvPr>
            <p:ph type="title"/>
          </p:nvPr>
        </p:nvSpPr>
        <p:spPr>
          <a:xfrm>
            <a:off x="1099257" y="581101"/>
            <a:ext cx="7474172" cy="1325563"/>
          </a:xfrm>
          <a:prstGeom prst="rect">
            <a:avLst/>
          </a:prstGeom>
        </p:spPr>
        <p:txBody>
          <a:bodyPr spcFirstLastPara="1" lIns="91425" tIns="45700" rIns="91425" bIns="45700" anchorCtr="0">
            <a:normAutofit/>
          </a:bodyPr>
          <a:lstStyle/>
          <a:p>
            <a:r>
              <a:rPr lang="no-NO" b="1"/>
              <a:t>Foreldrevettregler</a:t>
            </a:r>
            <a:br>
              <a:rPr lang="no-NO"/>
            </a:br>
            <a:r>
              <a:rPr lang="nb-NO" sz="2400"/>
              <a:t>-våre forventinger til deg</a:t>
            </a:r>
            <a:endParaRPr lang="nb-NO"/>
          </a:p>
        </p:txBody>
      </p:sp>
      <p:sp>
        <p:nvSpPr>
          <p:cNvPr id="113" name="Google Shape;113;p16"/>
          <p:cNvSpPr txBox="1">
            <a:spLocks noGrp="1"/>
          </p:cNvSpPr>
          <p:nvPr>
            <p:ph type="ftr" idx="11"/>
          </p:nvPr>
        </p:nvSpPr>
        <p:spPr>
          <a:xfrm>
            <a:off x="1103859" y="6356350"/>
            <a:ext cx="4894169" cy="365125"/>
          </a:xfrm>
          <a:prstGeom prst="rect">
            <a:avLst/>
          </a:prstGeom>
        </p:spPr>
        <p:txBody>
          <a:bodyPr spcFirstLastPara="1" lIns="91425" tIns="45700" rIns="91425" bIns="45700" anchorCtr="0">
            <a:normAutofit/>
          </a:bodyPr>
          <a:lstStyle/>
          <a:p>
            <a:pPr marL="0" lvl="0" indent="0" algn="l" rtl="0">
              <a:spcBef>
                <a:spcPts val="0"/>
              </a:spcBef>
              <a:spcAft>
                <a:spcPts val="600"/>
              </a:spcAft>
              <a:buNone/>
            </a:pPr>
            <a:r>
              <a:rPr lang="nb-NO" sz="1050" i="1">
                <a:solidFill>
                  <a:schemeClr val="tx1">
                    <a:lumMod val="75000"/>
                    <a:lumOff val="25000"/>
                  </a:schemeClr>
                </a:solidFill>
              </a:rPr>
              <a:t>Stag Fotball skal skape fellesskap og stolthet i Stavern og omegn</a:t>
            </a:r>
            <a:endParaRPr lang="nb-NO" sz="1050">
              <a:solidFill>
                <a:schemeClr val="tx1">
                  <a:lumMod val="75000"/>
                  <a:lumOff val="25000"/>
                </a:schemeClr>
              </a:solidFill>
            </a:endParaRPr>
          </a:p>
        </p:txBody>
      </p:sp>
      <p:sp>
        <p:nvSpPr>
          <p:cNvPr id="119" name="Rectangle 11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076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C9C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4" name="Google Shape;114;p16"/>
          <p:cNvPicPr preferRelativeResize="0"/>
          <p:nvPr/>
        </p:nvPicPr>
        <p:blipFill rotWithShape="1">
          <a:blip r:embed="rId4"/>
          <a:stretch/>
        </p:blipFill>
        <p:spPr>
          <a:xfrm>
            <a:off x="9254442" y="2905344"/>
            <a:ext cx="1462088" cy="1047311"/>
          </a:xfrm>
          <a:prstGeom prst="rect">
            <a:avLst/>
          </a:prstGeom>
          <a:noFill/>
        </p:spPr>
      </p:pic>
      <p:pic>
        <p:nvPicPr>
          <p:cNvPr id="3" name="Online-medier 2" descr="Et bilde som inneholder person, mann, utendørs, skjorte&#10;&#10;Automatisk generert beskrivelse">
            <a:hlinkClick r:id="" action="ppaction://media"/>
            <a:extLst>
              <a:ext uri="{FF2B5EF4-FFF2-40B4-BE49-F238E27FC236}">
                <a16:creationId xmlns:a16="http://schemas.microsoft.com/office/drawing/2014/main" id="{251EC656-517E-9835-7378-FF7C940EF0BD}"/>
              </a:ext>
            </a:extLst>
          </p:cNvPr>
          <p:cNvPicPr>
            <a:picLocks noRot="1" noChangeAspect="1"/>
          </p:cNvPicPr>
          <p:nvPr>
            <a:videoFile r:link="rId1"/>
          </p:nvPr>
        </p:nvPicPr>
        <p:blipFill>
          <a:blip r:embed="rId5"/>
          <a:stretch>
            <a:fillRect/>
          </a:stretch>
        </p:blipFill>
        <p:spPr>
          <a:xfrm>
            <a:off x="1613647" y="1761565"/>
            <a:ext cx="3657600" cy="4572000"/>
          </a:xfrm>
          <a:prstGeom prst="rect">
            <a:avLst/>
          </a:prstGeom>
        </p:spPr>
      </p:pic>
    </p:spTree>
    <p:extLst>
      <p:ext uri="{BB962C8B-B14F-4D97-AF65-F5344CB8AC3E}">
        <p14:creationId xmlns:p14="http://schemas.microsoft.com/office/powerpoint/2010/main" val="2113269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7"/>
          <p:cNvSpPr txBox="1">
            <a:spLocks noGrp="1"/>
          </p:cNvSpPr>
          <p:nvPr>
            <p:ph type="title"/>
          </p:nvPr>
        </p:nvSpPr>
        <p:spPr>
          <a:xfrm>
            <a:off x="838200" y="229657"/>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no-NO"/>
              <a:t>Klubbens organisering</a:t>
            </a:r>
            <a:endParaRPr/>
          </a:p>
        </p:txBody>
      </p:sp>
      <p:pic>
        <p:nvPicPr>
          <p:cNvPr id="120" name="Google Shape;120;p17"/>
          <p:cNvPicPr preferRelativeResize="0"/>
          <p:nvPr/>
        </p:nvPicPr>
        <p:blipFill rotWithShape="1">
          <a:blip r:embed="rId3">
            <a:alphaModFix/>
          </a:blip>
          <a:srcRect/>
          <a:stretch/>
        </p:blipFill>
        <p:spPr>
          <a:xfrm>
            <a:off x="9997264" y="230188"/>
            <a:ext cx="1789660" cy="1281955"/>
          </a:xfrm>
          <a:prstGeom prst="rect">
            <a:avLst/>
          </a:prstGeom>
          <a:noFill/>
          <a:ln>
            <a:noFill/>
          </a:ln>
        </p:spPr>
      </p:pic>
      <p:sp>
        <p:nvSpPr>
          <p:cNvPr id="121" name="Google Shape;121;p17"/>
          <p:cNvSpPr txBox="1">
            <a:spLocks noGrp="1"/>
          </p:cNvSpPr>
          <p:nvPr>
            <p:ph type="ftr" idx="11"/>
          </p:nvPr>
        </p:nvSpPr>
        <p:spPr>
          <a:xfrm>
            <a:off x="4038599" y="6356350"/>
            <a:ext cx="4202289"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no-NO" i="1"/>
              <a:t>Stag Fotball skal skape fellesskap og stolthet i Stavern og omegn</a:t>
            </a:r>
            <a:endParaRPr/>
          </a:p>
        </p:txBody>
      </p:sp>
      <p:pic>
        <p:nvPicPr>
          <p:cNvPr id="122" name="Google Shape;122;p17" descr="https://lh6.googleusercontent.com/rd3i3CXJKaX3ngN5ZCEc-GlVBUi5XDEEsRpWyUHil9ROZypbcwmWOQjgNgLDd4emkaUBGSifBuHhFepBcRGVj2DzvQzf4tkJVedMxUvg3s4Tl_Sdno4bbF-u99vAgJC-UY8b7D8">
            <a:hlinkClick r:id="rId4"/>
          </p:cNvPr>
          <p:cNvPicPr preferRelativeResize="0">
            <a:picLocks noGrp="1"/>
          </p:cNvPicPr>
          <p:nvPr>
            <p:ph type="body" idx="1"/>
          </p:nvPr>
        </p:nvPicPr>
        <p:blipFill rotWithShape="1">
          <a:blip r:embed="rId5">
            <a:alphaModFix/>
          </a:blip>
          <a:srcRect/>
          <a:stretch/>
        </p:blipFill>
        <p:spPr>
          <a:xfrm>
            <a:off x="125443" y="1355195"/>
            <a:ext cx="5970557" cy="4351338"/>
          </a:xfrm>
          <a:prstGeom prst="rect">
            <a:avLst/>
          </a:prstGeom>
          <a:noFill/>
          <a:ln>
            <a:noFill/>
          </a:ln>
        </p:spPr>
      </p:pic>
      <p:sp>
        <p:nvSpPr>
          <p:cNvPr id="4" name="TekstSylinder 3">
            <a:extLst>
              <a:ext uri="{FF2B5EF4-FFF2-40B4-BE49-F238E27FC236}">
                <a16:creationId xmlns:a16="http://schemas.microsoft.com/office/drawing/2014/main" id="{81431095-BB0A-97AF-DB0F-C4316D6DA349}"/>
              </a:ext>
            </a:extLst>
          </p:cNvPr>
          <p:cNvSpPr txBox="1"/>
          <p:nvPr/>
        </p:nvSpPr>
        <p:spPr>
          <a:xfrm>
            <a:off x="6143624" y="1485899"/>
            <a:ext cx="5934075"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sz="1800" b="1" dirty="0"/>
              <a:t>Fotball Styret:</a:t>
            </a:r>
          </a:p>
          <a:p>
            <a:endParaRPr lang="nb-NO" sz="1800" dirty="0"/>
          </a:p>
          <a:p>
            <a:r>
              <a:rPr lang="nb-NO" sz="1800" dirty="0"/>
              <a:t>Leder: Ronny Andersen, </a:t>
            </a:r>
            <a:r>
              <a:rPr lang="nb-NO" sz="1800" err="1"/>
              <a:t>mob</a:t>
            </a:r>
            <a:r>
              <a:rPr lang="nb-NO" sz="1800" dirty="0"/>
              <a:t> 932 09 667</a:t>
            </a:r>
          </a:p>
          <a:p>
            <a:r>
              <a:rPr lang="nb-NO" sz="1800" dirty="0"/>
              <a:t>Sport: Vidar C. Nilsen, </a:t>
            </a:r>
            <a:r>
              <a:rPr lang="nb-NO" sz="1800" err="1"/>
              <a:t>mob</a:t>
            </a:r>
            <a:r>
              <a:rPr lang="nb-NO" sz="1800" dirty="0"/>
              <a:t> 944 71 097</a:t>
            </a:r>
          </a:p>
          <a:p>
            <a:r>
              <a:rPr lang="nb-NO" sz="1800" dirty="0" err="1"/>
              <a:t>Jenteansvarig</a:t>
            </a:r>
            <a:r>
              <a:rPr lang="nb-NO" sz="1800" dirty="0"/>
              <a:t>: Heidi </a:t>
            </a:r>
            <a:r>
              <a:rPr lang="nb-NO" sz="1800" dirty="0" err="1"/>
              <a:t>Gusland</a:t>
            </a:r>
            <a:r>
              <a:rPr lang="nb-NO" sz="1800" dirty="0"/>
              <a:t>, </a:t>
            </a:r>
            <a:r>
              <a:rPr lang="nb-NO" sz="1800" dirty="0" err="1"/>
              <a:t>mob</a:t>
            </a:r>
            <a:r>
              <a:rPr lang="nb-NO" sz="1800" dirty="0"/>
              <a:t> 917 57 229</a:t>
            </a:r>
          </a:p>
          <a:p>
            <a:r>
              <a:rPr lang="nb-NO" sz="1800" dirty="0"/>
              <a:t>Anlegg: Thomas Kaupang, </a:t>
            </a:r>
            <a:r>
              <a:rPr lang="nb-NO" sz="1800" err="1"/>
              <a:t>mob</a:t>
            </a:r>
            <a:r>
              <a:rPr lang="nb-NO" sz="1800" dirty="0"/>
              <a:t> 911 66 408</a:t>
            </a:r>
          </a:p>
          <a:p>
            <a:r>
              <a:rPr lang="nb-NO" sz="1800" dirty="0"/>
              <a:t>Arrangement: Ellen Blomquist, </a:t>
            </a:r>
            <a:r>
              <a:rPr lang="nb-NO" sz="1800" dirty="0" err="1"/>
              <a:t>mob</a:t>
            </a:r>
            <a:r>
              <a:rPr lang="nb-NO" sz="1800" dirty="0"/>
              <a:t> 924 39 604</a:t>
            </a:r>
          </a:p>
          <a:p>
            <a:r>
              <a:rPr lang="nb-NO" sz="1800" dirty="0"/>
              <a:t>Fair Play og Inkludering: Stine Heier, </a:t>
            </a:r>
            <a:r>
              <a:rPr lang="nb-NO" sz="1800" err="1"/>
              <a:t>Mob</a:t>
            </a:r>
            <a:r>
              <a:rPr lang="nb-NO" sz="1800" dirty="0"/>
              <a:t> 990 01 191</a:t>
            </a:r>
          </a:p>
          <a:p>
            <a:r>
              <a:rPr lang="nb-NO" sz="1800" dirty="0"/>
              <a:t>Styremedlem: Jørn-Tomas Larsen, </a:t>
            </a:r>
            <a:r>
              <a:rPr lang="nb-NO" sz="1800" err="1"/>
              <a:t>mob</a:t>
            </a:r>
            <a:r>
              <a:rPr lang="nb-NO" sz="1800" dirty="0"/>
              <a:t> 951 46 183</a:t>
            </a:r>
          </a:p>
          <a:p>
            <a:r>
              <a:rPr lang="nb-NO" sz="1800" dirty="0"/>
              <a:t>Styremedlem: Ina </a:t>
            </a:r>
            <a:r>
              <a:rPr lang="nb-NO" sz="1800" dirty="0" err="1"/>
              <a:t>Holtsdalen</a:t>
            </a:r>
            <a:r>
              <a:rPr lang="nb-NO" sz="1800" dirty="0"/>
              <a:t>, </a:t>
            </a:r>
            <a:r>
              <a:rPr lang="nb-NO" sz="1800" dirty="0" err="1"/>
              <a:t>mob</a:t>
            </a:r>
            <a:r>
              <a:rPr lang="nb-NO" sz="1800" dirty="0"/>
              <a:t> 952 49 094</a:t>
            </a:r>
          </a:p>
          <a:p>
            <a:endParaRPr lang="nb-NO" sz="1800" b="1" dirty="0"/>
          </a:p>
          <a:p>
            <a:r>
              <a:rPr lang="nb-NO" sz="1800" b="1" dirty="0"/>
              <a:t>Andre kontaktpersoner:</a:t>
            </a:r>
          </a:p>
          <a:p>
            <a:r>
              <a:rPr lang="nb-NO" sz="1800" dirty="0"/>
              <a:t>Frivilligkontakt: Camilla Hill-Jensen, </a:t>
            </a:r>
            <a:r>
              <a:rPr lang="nb-NO" sz="1800" dirty="0" err="1"/>
              <a:t>mob</a:t>
            </a:r>
            <a:r>
              <a:rPr lang="nb-NO" sz="1800" dirty="0"/>
              <a:t> 901 64 288</a:t>
            </a:r>
          </a:p>
          <a:p>
            <a:r>
              <a:rPr lang="nb-NO" sz="1800" dirty="0"/>
              <a:t>Barnefotballansvarlig: Tom Nerli, </a:t>
            </a:r>
            <a:r>
              <a:rPr lang="nb-NO" sz="1800" err="1"/>
              <a:t>mob</a:t>
            </a:r>
            <a:r>
              <a:rPr lang="nb-NO" sz="1800" dirty="0"/>
              <a:t> 996 24 690</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2376b64-6177-4651-a575-9cf884d70052">
      <UserInfo>
        <DisplayName/>
        <AccountId xsi:nil="true"/>
        <AccountType/>
      </UserInfo>
    </SharedWithUsers>
    <lcf76f155ced4ddcb4097134ff3c332f xmlns="ea521c24-9a57-4ede-9f83-ad9130381bb9">
      <Terms xmlns="http://schemas.microsoft.com/office/infopath/2007/PartnerControls"/>
    </lcf76f155ced4ddcb4097134ff3c332f>
    <TaxCatchAll xmlns="92376b64-6177-4651-a575-9cf884d7005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37858825FC21804BA20DC51FFCDA0896" ma:contentTypeVersion="18" ma:contentTypeDescription="Opprett et nytt dokument." ma:contentTypeScope="" ma:versionID="983725dbccebbfc26e36c2ac73d6aba3">
  <xsd:schema xmlns:xsd="http://www.w3.org/2001/XMLSchema" xmlns:xs="http://www.w3.org/2001/XMLSchema" xmlns:p="http://schemas.microsoft.com/office/2006/metadata/properties" xmlns:ns2="ea521c24-9a57-4ede-9f83-ad9130381bb9" xmlns:ns3="92376b64-6177-4651-a575-9cf884d70052" targetNamespace="http://schemas.microsoft.com/office/2006/metadata/properties" ma:root="true" ma:fieldsID="822ce3c30524926b8387a28f6f3746b2" ns2:_="" ns3:_="">
    <xsd:import namespace="ea521c24-9a57-4ede-9f83-ad9130381bb9"/>
    <xsd:import namespace="92376b64-6177-4651-a575-9cf884d7005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2:MediaServiceAutoKeyPoints" minOccurs="0"/>
                <xsd:element ref="ns2:MediaServiceKeyPoints" minOccurs="0"/>
                <xsd:element ref="ns2:MediaLengthInSeconds" minOccurs="0"/>
                <xsd:element ref="ns2:MediaServiceObjectDetectorVersions"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521c24-9a57-4ede-9f83-ad9130381b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lcf76f155ced4ddcb4097134ff3c332f" ma:index="23" nillable="true" ma:taxonomy="true" ma:internalName="lcf76f155ced4ddcb4097134ff3c332f" ma:taxonomyFieldName="MediaServiceImageTags" ma:displayName="Bildemerkelapper" ma:readOnly="false" ma:fieldId="{5cf76f15-5ced-4ddc-b409-7134ff3c332f}" ma:taxonomyMulti="true" ma:sspId="7f965c18-ddbc-49a0-a036-d77301dbfcdb"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2376b64-6177-4651-a575-9cf884d70052"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element name="TaxCatchAll" ma:index="24" nillable="true" ma:displayName="Taxonomy Catch All Column" ma:hidden="true" ma:list="{c74eae27-0c3c-411f-99b0-144059aaff47}" ma:internalName="TaxCatchAll" ma:showField="CatchAllData" ma:web="92376b64-6177-4651-a575-9cf884d700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5D6A6B-9E09-4228-8407-6242F27E5798}">
  <ds:schemaRefs>
    <ds:schemaRef ds:uri="92376b64-6177-4651-a575-9cf884d70052"/>
    <ds:schemaRef ds:uri="http://schemas.microsoft.com/office/2006/metadata/properties"/>
    <ds:schemaRef ds:uri="http://schemas.microsoft.com/office/infopath/2007/PartnerControls"/>
    <ds:schemaRef ds:uri="ea521c24-9a57-4ede-9f83-ad9130381bb9"/>
  </ds:schemaRefs>
</ds:datastoreItem>
</file>

<file path=customXml/itemProps2.xml><?xml version="1.0" encoding="utf-8"?>
<ds:datastoreItem xmlns:ds="http://schemas.openxmlformats.org/officeDocument/2006/customXml" ds:itemID="{39A96FD1-399B-4D19-809B-81C4694294AD}">
  <ds:schemaRefs>
    <ds:schemaRef ds:uri="http://schemas.microsoft.com/sharepoint/v3/contenttype/forms"/>
  </ds:schemaRefs>
</ds:datastoreItem>
</file>

<file path=customXml/itemProps3.xml><?xml version="1.0" encoding="utf-8"?>
<ds:datastoreItem xmlns:ds="http://schemas.openxmlformats.org/officeDocument/2006/customXml" ds:itemID="{456BA4B8-8994-417C-9E46-CABF8DF8FD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521c24-9a57-4ede-9f83-ad9130381bb9"/>
    <ds:schemaRef ds:uri="92376b64-6177-4651-a575-9cf884d700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15</Slides>
  <Notes>15</Notes>
  <HiddenSlides>0</HiddenSlides>
  <ScaleCrop>false</ScaleCrop>
  <HeadingPairs>
    <vt:vector size="4" baseType="variant">
      <vt:variant>
        <vt:lpstr>Tema</vt:lpstr>
      </vt:variant>
      <vt:variant>
        <vt:i4>1</vt:i4>
      </vt:variant>
      <vt:variant>
        <vt:lpstr>Lysbildetitler</vt:lpstr>
      </vt:variant>
      <vt:variant>
        <vt:i4>15</vt:i4>
      </vt:variant>
    </vt:vector>
  </HeadingPairs>
  <TitlesOfParts>
    <vt:vector size="16" baseType="lpstr">
      <vt:lpstr>Office Theme</vt:lpstr>
      <vt:lpstr>Foreldremøte STAG "lag"   dato.måned.år   </vt:lpstr>
      <vt:lpstr>Grunnmuren, og noe å strekke seg etter….</vt:lpstr>
      <vt:lpstr>Våre verdier</vt:lpstr>
      <vt:lpstr>NFFs retningslinjer for barne- og ungdomsfotball</vt:lpstr>
      <vt:lpstr>Fair play FAIR PLAY og RESPEKT er fotballens internasjonale kjerneverdier og grunnleggende for all vår aktivitet.</vt:lpstr>
      <vt:lpstr>Hvorfor er Fair play viktig?</vt:lpstr>
      <vt:lpstr>Foreldrevettregler -våre forventinger til deg</vt:lpstr>
      <vt:lpstr>Foreldrevettregler -våre forventinger til deg</vt:lpstr>
      <vt:lpstr>Klubbens organisering</vt:lpstr>
      <vt:lpstr>Lagenes organisering</vt:lpstr>
      <vt:lpstr>Spilleform i barnefotballen (5-12 år)</vt:lpstr>
      <vt:lpstr>Betalinger og Medlem i Stag</vt:lpstr>
      <vt:lpstr>Hvor finner jeg mer info?</vt:lpstr>
      <vt:lpstr>Ta kontakt</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Foreldremøte barnefotball</dc:title>
  <cp:revision>81</cp:revision>
  <dcterms:modified xsi:type="dcterms:W3CDTF">2024-02-12T14:03:44Z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0x01010037858825FC21804BA20DC51FFCDA0896</vt:lpwstr>
  </property>
  <property fmtid="{D5CDD505-2E9C-101B-9397-08002B2CF9AE}" pid="3" name="Order">
    <vt:r8>336300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MediaServiceImageTags">
    <vt:lpwstr/>
  </property>
</Properties>
</file>