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  <p:sldMasterId id="2147483670" r:id="rId2"/>
  </p:sldMasterIdLst>
  <p:notesMasterIdLst>
    <p:notesMasterId r:id="rId43"/>
  </p:notesMasterIdLst>
  <p:sldIdLst>
    <p:sldId id="256" r:id="rId3"/>
    <p:sldId id="294" r:id="rId4"/>
    <p:sldId id="29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93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12192000" cy="6858000"/>
  <p:notesSz cx="6797675" cy="98726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1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9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11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3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p13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Bursdag Casper</a:t>
            </a:r>
            <a:endParaRPr/>
          </a:p>
        </p:txBody>
      </p:sp>
      <p:sp>
        <p:nvSpPr>
          <p:cNvPr id="247" name="Google Shape;2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5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7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69" name="Google Shape;269;p17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38372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8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9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9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44767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20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1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3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4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25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6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188361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7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" name="Google Shape;34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9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9" name="Google Shape;34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0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1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2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" name="Google Shape;37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p33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8" name="Google Shape;38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2" name="Google Shape;40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9" name="Google Shape;40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33"/>
              <a:buFont typeface="Arial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33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33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33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33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33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33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33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33"/>
              <a:buNone/>
              <a:defRPr sz="6933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Font typeface="Arial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Font typeface="Arial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Font typeface="Arial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Font typeface="Arial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Font typeface="Arial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Font typeface="Arial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Font typeface="Arial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Font typeface="Arial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Font typeface="Arial"/>
              <a:buNone/>
              <a:defRPr sz="37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7154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7154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7154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7154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7154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7154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67"/>
              <a:buFont typeface="Arial"/>
              <a:buChar char="•"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33"/>
              <a:buFont typeface="Arial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33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33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33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33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33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33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33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33"/>
              <a:buNone/>
              <a:defRPr sz="6933"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Font typeface="Arial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Font typeface="Arial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Font typeface="Arial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Font typeface="Arial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Font typeface="Arial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Font typeface="Arial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Font typeface="Arial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Font typeface="Arial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Font typeface="Arial"/>
              <a:buNone/>
              <a:defRPr sz="3733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400" b="1" i="0">
                <a:solidFill>
                  <a:srgbClr val="001F5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715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67"/>
              <a:buFont typeface="Arial"/>
              <a:buChar char="●"/>
              <a:defRPr sz="1867"/>
            </a:lvl1pPr>
            <a:lvl2pPr marL="914400" lvl="1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Arial"/>
              <a:buChar char="■"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715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67"/>
              <a:buFont typeface="Arial"/>
              <a:buChar char="●"/>
              <a:defRPr sz="1867"/>
            </a:lvl1pPr>
            <a:lvl2pPr marL="914400" lvl="1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Arial"/>
              <a:buChar char="■"/>
              <a:defRPr sz="1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Arial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Font typeface="Arial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Arial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/>
            </a:lvl1pPr>
            <a:lvl2pPr marL="914400" lvl="1" indent="-34715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67"/>
              <a:buFont typeface="Arial"/>
              <a:buChar char="○"/>
              <a:defRPr/>
            </a:lvl2pPr>
            <a:lvl3pPr marL="1371600" lvl="2" indent="-34715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67"/>
              <a:buFont typeface="Arial"/>
              <a:buChar char="■"/>
              <a:defRPr/>
            </a:lvl3pPr>
            <a:lvl4pPr marL="1828800" lvl="3" indent="-34715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67"/>
              <a:buFont typeface="Arial"/>
              <a:buChar char="●"/>
              <a:defRPr/>
            </a:lvl4pPr>
            <a:lvl5pPr marL="2286000" lvl="4" indent="-34715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67"/>
              <a:buFont typeface="Arial"/>
              <a:buChar char="○"/>
              <a:defRPr/>
            </a:lvl5pPr>
            <a:lvl6pPr marL="2743200" lvl="5" indent="-34715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67"/>
              <a:buFont typeface="Arial"/>
              <a:buChar char="■"/>
              <a:defRPr/>
            </a:lvl6pPr>
            <a:lvl7pPr marL="3200400" lvl="6" indent="-34715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67"/>
              <a:buFont typeface="Arial"/>
              <a:buChar char="●"/>
              <a:defRPr/>
            </a:lvl7pPr>
            <a:lvl8pPr marL="3657600" lvl="7" indent="-34715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67"/>
              <a:buFont typeface="Arial"/>
              <a:buChar char="○"/>
              <a:defRPr/>
            </a:lvl8pPr>
            <a:lvl9pPr marL="4114800" lvl="8" indent="-347154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67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Font typeface="Arial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/>
            </a:lvl1pPr>
            <a:lvl2pPr marL="914400" lvl="1" indent="-34715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67"/>
              <a:buFont typeface="Arial"/>
              <a:buChar char="○"/>
              <a:defRPr/>
            </a:lvl2pPr>
            <a:lvl3pPr marL="1371600" lvl="2" indent="-34715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67"/>
              <a:buFont typeface="Arial"/>
              <a:buChar char="■"/>
              <a:defRPr/>
            </a:lvl3pPr>
            <a:lvl4pPr marL="1828800" lvl="3" indent="-34715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67"/>
              <a:buFont typeface="Arial"/>
              <a:buChar char="●"/>
              <a:defRPr/>
            </a:lvl4pPr>
            <a:lvl5pPr marL="2286000" lvl="4" indent="-34715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67"/>
              <a:buFont typeface="Arial"/>
              <a:buChar char="○"/>
              <a:defRPr/>
            </a:lvl5pPr>
            <a:lvl6pPr marL="2743200" lvl="5" indent="-34715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67"/>
              <a:buFont typeface="Arial"/>
              <a:buChar char="■"/>
              <a:defRPr/>
            </a:lvl6pPr>
            <a:lvl7pPr marL="3200400" lvl="6" indent="-34715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67"/>
              <a:buFont typeface="Arial"/>
              <a:buChar char="●"/>
              <a:defRPr/>
            </a:lvl7pPr>
            <a:lvl8pPr marL="3657600" lvl="7" indent="-34715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67"/>
              <a:buFont typeface="Arial"/>
              <a:buChar char="○"/>
              <a:defRPr/>
            </a:lvl8pPr>
            <a:lvl9pPr marL="4114800" lvl="8" indent="-347154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67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715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67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715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67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715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67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715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67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715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67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715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67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715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67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7154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67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9" name="Google Shape;59;p1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084850" y="574086"/>
            <a:ext cx="1268950" cy="9077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ctrTitle"/>
          </p:nvPr>
        </p:nvSpPr>
        <p:spPr>
          <a:xfrm>
            <a:off x="415600" y="659867"/>
            <a:ext cx="11360800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Font typeface="Calibri"/>
              <a:buNone/>
            </a:pPr>
            <a:r>
              <a:rPr lang="en-US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STAG AkademieT</a:t>
            </a:r>
            <a:endParaRPr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4"/>
          <p:cNvSpPr txBox="1">
            <a:spLocks noGrp="1"/>
          </p:cNvSpPr>
          <p:nvPr>
            <p:ph type="subTitle" idx="1"/>
          </p:nvPr>
        </p:nvSpPr>
        <p:spPr>
          <a:xfrm>
            <a:off x="415600" y="2017067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Calibri"/>
              <a:buNone/>
            </a:pP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Informasjon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desember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2020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24" descr="STAG logo farger 080415_lite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7879" y="3518012"/>
            <a:ext cx="3456267" cy="247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>
            <a:spLocks noGrp="1"/>
          </p:cNvSpPr>
          <p:nvPr>
            <p:ph type="title"/>
          </p:nvPr>
        </p:nvSpPr>
        <p:spPr>
          <a:xfrm>
            <a:off x="1643738" y="446050"/>
            <a:ext cx="95532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200">
                <a:solidFill>
                  <a:srgbClr val="00B050"/>
                </a:solidFill>
              </a:rPr>
              <a:t>STAG AkademieT aktiviteter</a:t>
            </a:r>
            <a:endParaRPr sz="3200">
              <a:solidFill>
                <a:srgbClr val="00B050"/>
              </a:solidFill>
            </a:endParaRPr>
          </a:p>
        </p:txBody>
      </p:sp>
      <p:sp>
        <p:nvSpPr>
          <p:cNvPr id="184" name="Google Shape;184;p31"/>
          <p:cNvSpPr txBox="1">
            <a:spLocks noGrp="1"/>
          </p:cNvSpPr>
          <p:nvPr>
            <p:ph type="body" idx="1"/>
          </p:nvPr>
        </p:nvSpPr>
        <p:spPr>
          <a:xfrm>
            <a:off x="882012" y="1253400"/>
            <a:ext cx="10428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237060" lvl="0" indent="-338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b="1" dirty="0" err="1">
                <a:solidFill>
                  <a:srgbClr val="000000"/>
                </a:solidFill>
              </a:rPr>
              <a:t>Akademiet</a:t>
            </a:r>
            <a:r>
              <a:rPr lang="en-US" b="1" dirty="0">
                <a:solidFill>
                  <a:srgbClr val="000000"/>
                </a:solidFill>
              </a:rPr>
              <a:t> har </a:t>
            </a:r>
            <a:r>
              <a:rPr lang="en-US" b="1" dirty="0" err="1">
                <a:solidFill>
                  <a:srgbClr val="000000"/>
                </a:solidFill>
              </a:rPr>
              <a:t>følgende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økter</a:t>
            </a:r>
            <a:r>
              <a:rPr lang="en-US" b="1" dirty="0">
                <a:solidFill>
                  <a:srgbClr val="000000"/>
                </a:solidFill>
              </a:rPr>
              <a:t> (</a:t>
            </a:r>
            <a:r>
              <a:rPr lang="en-US" b="1" dirty="0" err="1">
                <a:solidFill>
                  <a:srgbClr val="000000"/>
                </a:solidFill>
              </a:rPr>
              <a:t>kan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bli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endring</a:t>
            </a:r>
            <a:r>
              <a:rPr lang="en-US" b="1" dirty="0">
                <a:solidFill>
                  <a:srgbClr val="000000"/>
                </a:solidFill>
              </a:rPr>
              <a:t>):</a:t>
            </a:r>
            <a:endParaRPr dirty="0"/>
          </a:p>
          <a:p>
            <a:pPr marL="237060" lvl="0" indent="-338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dirty="0" err="1">
                <a:solidFill>
                  <a:srgbClr val="000000"/>
                </a:solidFill>
              </a:rPr>
              <a:t>Mandag</a:t>
            </a:r>
            <a:r>
              <a:rPr lang="en-US" dirty="0">
                <a:solidFill>
                  <a:srgbClr val="000000"/>
                </a:solidFill>
              </a:rPr>
              <a:t> 1400-1715: mat, </a:t>
            </a:r>
            <a:r>
              <a:rPr lang="en-US" dirty="0" err="1">
                <a:solidFill>
                  <a:srgbClr val="000000"/>
                </a:solidFill>
              </a:rPr>
              <a:t>skolearbeid</a:t>
            </a:r>
            <a:r>
              <a:rPr lang="en-US" dirty="0">
                <a:solidFill>
                  <a:srgbClr val="000000"/>
                </a:solidFill>
              </a:rPr>
              <a:t> og </a:t>
            </a:r>
            <a:r>
              <a:rPr lang="en-US" dirty="0" err="1">
                <a:solidFill>
                  <a:srgbClr val="000000"/>
                </a:solidFill>
              </a:rPr>
              <a:t>fotballøkt</a:t>
            </a:r>
            <a:endParaRPr dirty="0">
              <a:solidFill>
                <a:srgbClr val="000000"/>
              </a:solidFill>
            </a:endParaRPr>
          </a:p>
          <a:p>
            <a:pPr marL="237060" lvl="0" indent="-338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dirty="0" err="1">
                <a:solidFill>
                  <a:srgbClr val="000000"/>
                </a:solidFill>
              </a:rPr>
              <a:t>Onsdag</a:t>
            </a:r>
            <a:r>
              <a:rPr lang="en-US" dirty="0">
                <a:solidFill>
                  <a:srgbClr val="000000"/>
                </a:solidFill>
              </a:rPr>
              <a:t> 1400-1630: mat, </a:t>
            </a:r>
            <a:r>
              <a:rPr lang="en-US" dirty="0" err="1">
                <a:solidFill>
                  <a:srgbClr val="000000"/>
                </a:solidFill>
              </a:rPr>
              <a:t>lekser</a:t>
            </a:r>
            <a:r>
              <a:rPr lang="en-US" dirty="0">
                <a:solidFill>
                  <a:srgbClr val="000000"/>
                </a:solidFill>
              </a:rPr>
              <a:t> og </a:t>
            </a:r>
            <a:r>
              <a:rPr lang="en-US" dirty="0" err="1">
                <a:solidFill>
                  <a:srgbClr val="000000"/>
                </a:solidFill>
              </a:rPr>
              <a:t>basisøkt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dirty="0"/>
          </a:p>
          <a:p>
            <a:pPr marL="237060" lvl="0" indent="-338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dirty="0" err="1">
                <a:solidFill>
                  <a:srgbClr val="000000"/>
                </a:solidFill>
              </a:rPr>
              <a:t>Torsdag</a:t>
            </a:r>
            <a:r>
              <a:rPr lang="en-US" dirty="0">
                <a:solidFill>
                  <a:srgbClr val="000000"/>
                </a:solidFill>
              </a:rPr>
              <a:t> 1400-1715: mat, </a:t>
            </a:r>
            <a:r>
              <a:rPr lang="en-US" dirty="0" err="1">
                <a:solidFill>
                  <a:srgbClr val="000000"/>
                </a:solidFill>
              </a:rPr>
              <a:t>skolearbeid</a:t>
            </a:r>
            <a:r>
              <a:rPr lang="en-US" dirty="0">
                <a:solidFill>
                  <a:srgbClr val="000000"/>
                </a:solidFill>
              </a:rPr>
              <a:t> og </a:t>
            </a:r>
            <a:r>
              <a:rPr lang="en-US" dirty="0" err="1">
                <a:solidFill>
                  <a:srgbClr val="000000"/>
                </a:solidFill>
              </a:rPr>
              <a:t>fotballøkt</a:t>
            </a:r>
            <a:endParaRPr b="1" dirty="0">
              <a:solidFill>
                <a:srgbClr val="000000"/>
              </a:solidFill>
            </a:endParaRPr>
          </a:p>
          <a:p>
            <a:pPr marL="237060" lvl="0" indent="-338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endParaRPr sz="1800" dirty="0">
              <a:solidFill>
                <a:srgbClr val="000000"/>
              </a:solidFill>
            </a:endParaRPr>
          </a:p>
          <a:p>
            <a:pPr marL="237060" lvl="0" indent="-338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dirty="0" err="1">
                <a:solidFill>
                  <a:srgbClr val="000000"/>
                </a:solidFill>
              </a:rPr>
              <a:t>Lagsaktiviteter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treninger</a:t>
            </a:r>
            <a:r>
              <a:rPr lang="en-US" dirty="0">
                <a:solidFill>
                  <a:srgbClr val="000000"/>
                </a:solidFill>
              </a:rPr>
              <a:t> og </a:t>
            </a:r>
            <a:r>
              <a:rPr lang="en-US" dirty="0" err="1">
                <a:solidFill>
                  <a:srgbClr val="000000"/>
                </a:solidFill>
              </a:rPr>
              <a:t>kamp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kommer</a:t>
            </a:r>
            <a:r>
              <a:rPr lang="en-US" dirty="0">
                <a:solidFill>
                  <a:srgbClr val="000000"/>
                </a:solidFill>
              </a:rPr>
              <a:t> i </a:t>
            </a:r>
            <a:r>
              <a:rPr lang="en-US" dirty="0" err="1">
                <a:solidFill>
                  <a:srgbClr val="000000"/>
                </a:solidFill>
              </a:rPr>
              <a:t>tillegg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dirty="0"/>
          </a:p>
          <a:p>
            <a:pPr marL="237060" lvl="0" indent="-338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endParaRPr sz="1600" dirty="0">
              <a:solidFill>
                <a:srgbClr val="000000"/>
              </a:solidFill>
            </a:endParaRPr>
          </a:p>
          <a:p>
            <a:pPr marL="237060" lvl="0" indent="-338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dirty="0" err="1">
                <a:solidFill>
                  <a:srgbClr val="000000"/>
                </a:solidFill>
              </a:rPr>
              <a:t>Flere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spillere</a:t>
            </a:r>
            <a:r>
              <a:rPr lang="en-US" dirty="0">
                <a:solidFill>
                  <a:srgbClr val="000000"/>
                </a:solidFill>
              </a:rPr>
              <a:t> har </a:t>
            </a:r>
            <a:r>
              <a:rPr lang="en-US" dirty="0" err="1">
                <a:solidFill>
                  <a:srgbClr val="000000"/>
                </a:solidFill>
              </a:rPr>
              <a:t>fotball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fordypning</a:t>
            </a:r>
            <a:r>
              <a:rPr lang="en-US" dirty="0">
                <a:solidFill>
                  <a:srgbClr val="000000"/>
                </a:solidFill>
              </a:rPr>
              <a:t> i </a:t>
            </a:r>
            <a:r>
              <a:rPr lang="en-US" dirty="0" err="1">
                <a:solidFill>
                  <a:srgbClr val="000000"/>
                </a:solidFill>
              </a:rPr>
              <a:t>faget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Fysisk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aktivitet</a:t>
            </a:r>
            <a:r>
              <a:rPr lang="en-US" dirty="0">
                <a:solidFill>
                  <a:srgbClr val="000000"/>
                </a:solidFill>
              </a:rPr>
              <a:t> og </a:t>
            </a:r>
            <a:r>
              <a:rPr lang="en-US" dirty="0" err="1">
                <a:solidFill>
                  <a:srgbClr val="000000"/>
                </a:solidFill>
              </a:rPr>
              <a:t>helse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på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Ungdomsskolen</a:t>
            </a:r>
            <a:endParaRPr dirty="0"/>
          </a:p>
          <a:p>
            <a:pPr marL="237060" lvl="0" indent="-338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endParaRPr sz="1600" dirty="0">
              <a:solidFill>
                <a:srgbClr val="000000"/>
              </a:solidFill>
            </a:endParaRPr>
          </a:p>
          <a:p>
            <a:pPr marL="237060" lvl="0" indent="-338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dirty="0" err="1">
                <a:solidFill>
                  <a:srgbClr val="000000"/>
                </a:solidFill>
              </a:rPr>
              <a:t>Flere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spillere</a:t>
            </a:r>
            <a:r>
              <a:rPr lang="en-US" dirty="0">
                <a:solidFill>
                  <a:srgbClr val="000000"/>
                </a:solidFill>
              </a:rPr>
              <a:t> har </a:t>
            </a:r>
            <a:r>
              <a:rPr lang="en-US" dirty="0" err="1">
                <a:solidFill>
                  <a:srgbClr val="000000"/>
                </a:solidFill>
              </a:rPr>
              <a:t>fotball</a:t>
            </a:r>
            <a:r>
              <a:rPr lang="en-US" dirty="0">
                <a:solidFill>
                  <a:srgbClr val="000000"/>
                </a:solidFill>
              </a:rPr>
              <a:t> har </a:t>
            </a:r>
            <a:r>
              <a:rPr lang="en-US" dirty="0" err="1">
                <a:solidFill>
                  <a:srgbClr val="000000"/>
                </a:solidFill>
              </a:rPr>
              <a:t>krets</a:t>
            </a:r>
            <a:r>
              <a:rPr lang="en-US" dirty="0">
                <a:solidFill>
                  <a:srgbClr val="000000"/>
                </a:solidFill>
              </a:rPr>
              <a:t>- og </a:t>
            </a:r>
            <a:r>
              <a:rPr lang="en-US" dirty="0" err="1">
                <a:solidFill>
                  <a:srgbClr val="000000"/>
                </a:solidFill>
              </a:rPr>
              <a:t>bylags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aktivitet</a:t>
            </a:r>
            <a:r>
              <a:rPr lang="en-US" dirty="0">
                <a:solidFill>
                  <a:srgbClr val="000000"/>
                </a:solidFill>
              </a:rPr>
              <a:t> i </a:t>
            </a:r>
            <a:r>
              <a:rPr lang="en-US" dirty="0" err="1">
                <a:solidFill>
                  <a:srgbClr val="000000"/>
                </a:solidFill>
              </a:rPr>
              <a:t>tillegg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dirty="0"/>
          </a:p>
          <a:p>
            <a:pPr marL="237060" lvl="0" indent="-338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endParaRPr sz="1600" dirty="0">
              <a:solidFill>
                <a:srgbClr val="000000"/>
              </a:solidFill>
            </a:endParaRPr>
          </a:p>
          <a:p>
            <a:pPr marL="237060" lvl="0" indent="-338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dirty="0" err="1">
                <a:solidFill>
                  <a:srgbClr val="000000"/>
                </a:solidFill>
              </a:rPr>
              <a:t>Akademi</a:t>
            </a:r>
            <a:r>
              <a:rPr lang="en-US" dirty="0">
                <a:solidFill>
                  <a:srgbClr val="000000"/>
                </a:solidFill>
              </a:rPr>
              <a:t>- og </a:t>
            </a:r>
            <a:r>
              <a:rPr lang="en-US" dirty="0" err="1">
                <a:solidFill>
                  <a:srgbClr val="000000"/>
                </a:solidFill>
              </a:rPr>
              <a:t>lagstrenere</a:t>
            </a:r>
            <a:r>
              <a:rPr lang="en-US" dirty="0">
                <a:solidFill>
                  <a:srgbClr val="000000"/>
                </a:solidFill>
              </a:rPr>
              <a:t> har i </a:t>
            </a:r>
            <a:r>
              <a:rPr lang="en-US" dirty="0" err="1">
                <a:solidFill>
                  <a:srgbClr val="000000"/>
                </a:solidFill>
              </a:rPr>
              <a:t>fellesskap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ansvaret</a:t>
            </a:r>
            <a:r>
              <a:rPr lang="en-US" dirty="0">
                <a:solidFill>
                  <a:srgbClr val="000000"/>
                </a:solidFill>
              </a:rPr>
              <a:t> for </a:t>
            </a:r>
            <a:r>
              <a:rPr lang="en-US" dirty="0" err="1">
                <a:solidFill>
                  <a:srgbClr val="000000"/>
                </a:solidFill>
              </a:rPr>
              <a:t>totalbelastning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>
            <a:spLocks noGrp="1"/>
          </p:cNvSpPr>
          <p:nvPr>
            <p:ph type="ctrTitle"/>
          </p:nvPr>
        </p:nvSpPr>
        <p:spPr>
          <a:xfrm>
            <a:off x="415600" y="659867"/>
            <a:ext cx="11360800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Font typeface="Calibri"/>
              <a:buNone/>
            </a:pPr>
            <a:r>
              <a:rPr lang="en-US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STAG AkademieT</a:t>
            </a:r>
            <a:endParaRPr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32"/>
          <p:cNvSpPr txBox="1">
            <a:spLocks noGrp="1"/>
          </p:cNvSpPr>
          <p:nvPr>
            <p:ph type="subTitle" idx="1"/>
          </p:nvPr>
        </p:nvSpPr>
        <p:spPr>
          <a:xfrm>
            <a:off x="415600" y="22391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Hvordan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2" descr="STAG logo farger 080415_lite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7879" y="3518012"/>
            <a:ext cx="3456267" cy="247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200">
                <a:solidFill>
                  <a:srgbClr val="00B050"/>
                </a:solidFill>
              </a:rPr>
              <a:t>Hvordan ønsker vi å utvikle bedre fotballspillere</a:t>
            </a:r>
            <a:endParaRPr sz="3200">
              <a:solidFill>
                <a:srgbClr val="00B050"/>
              </a:solidFill>
            </a:endParaRPr>
          </a:p>
        </p:txBody>
      </p:sp>
      <p:grpSp>
        <p:nvGrpSpPr>
          <p:cNvPr id="197" name="Google Shape;197;p33"/>
          <p:cNvGrpSpPr/>
          <p:nvPr/>
        </p:nvGrpSpPr>
        <p:grpSpPr>
          <a:xfrm>
            <a:off x="1935560" y="4775631"/>
            <a:ext cx="3600000" cy="720000"/>
            <a:chOff x="1342800" y="3255669"/>
            <a:chExt cx="3600000" cy="720000"/>
          </a:xfrm>
        </p:grpSpPr>
        <p:sp>
          <p:nvSpPr>
            <p:cNvPr id="198" name="Google Shape;198;p33"/>
            <p:cNvSpPr/>
            <p:nvPr/>
          </p:nvSpPr>
          <p:spPr>
            <a:xfrm>
              <a:off x="1342800" y="3255669"/>
              <a:ext cx="36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 txBox="1"/>
            <p:nvPr/>
          </p:nvSpPr>
          <p:spPr>
            <a:xfrm>
              <a:off x="1342800" y="3255669"/>
              <a:ext cx="36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VI ER FINE FOLK!</a:t>
              </a:r>
              <a:endParaRPr/>
            </a:p>
          </p:txBody>
        </p:sp>
      </p:grpSp>
      <p:grpSp>
        <p:nvGrpSpPr>
          <p:cNvPr id="200" name="Google Shape;200;p33"/>
          <p:cNvGrpSpPr/>
          <p:nvPr/>
        </p:nvGrpSpPr>
        <p:grpSpPr>
          <a:xfrm>
            <a:off x="6411000" y="3800520"/>
            <a:ext cx="3833680" cy="1652294"/>
            <a:chOff x="5572800" y="3255669"/>
            <a:chExt cx="3833680" cy="1652294"/>
          </a:xfrm>
        </p:grpSpPr>
        <p:sp>
          <p:nvSpPr>
            <p:cNvPr id="201" name="Google Shape;201;p33"/>
            <p:cNvSpPr/>
            <p:nvPr/>
          </p:nvSpPr>
          <p:spPr>
            <a:xfrm>
              <a:off x="5572800" y="3255669"/>
              <a:ext cx="36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 txBox="1"/>
            <p:nvPr/>
          </p:nvSpPr>
          <p:spPr>
            <a:xfrm>
              <a:off x="5806480" y="4187963"/>
              <a:ext cx="36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VI SAMMENLIGNER OSS MED OSS SELV</a:t>
              </a:r>
              <a:endPara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875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endPara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3" name="Google Shape;203;p33"/>
          <p:cNvGrpSpPr/>
          <p:nvPr/>
        </p:nvGrpSpPr>
        <p:grpSpPr>
          <a:xfrm>
            <a:off x="2292760" y="2214063"/>
            <a:ext cx="3600000" cy="720000"/>
            <a:chOff x="1342800" y="3255669"/>
            <a:chExt cx="3600000" cy="720000"/>
          </a:xfrm>
        </p:grpSpPr>
        <p:sp>
          <p:nvSpPr>
            <p:cNvPr id="204" name="Google Shape;204;p33"/>
            <p:cNvSpPr/>
            <p:nvPr/>
          </p:nvSpPr>
          <p:spPr>
            <a:xfrm>
              <a:off x="1342800" y="3255669"/>
              <a:ext cx="36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 txBox="1"/>
            <p:nvPr/>
          </p:nvSpPr>
          <p:spPr>
            <a:xfrm>
              <a:off x="1342800" y="3255669"/>
              <a:ext cx="36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VI TAR ANSVAR FOR EGEN UTVIKLING</a:t>
              </a:r>
              <a:endPara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" name="Google Shape;206;p33"/>
          <p:cNvGrpSpPr/>
          <p:nvPr/>
        </p:nvGrpSpPr>
        <p:grpSpPr>
          <a:xfrm>
            <a:off x="6553200" y="2214063"/>
            <a:ext cx="4318000" cy="720000"/>
            <a:chOff x="5572800" y="3255669"/>
            <a:chExt cx="3942040" cy="720000"/>
          </a:xfrm>
        </p:grpSpPr>
        <p:sp>
          <p:nvSpPr>
            <p:cNvPr id="207" name="Google Shape;207;p33"/>
            <p:cNvSpPr/>
            <p:nvPr/>
          </p:nvSpPr>
          <p:spPr>
            <a:xfrm>
              <a:off x="5572800" y="3255669"/>
              <a:ext cx="36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 txBox="1"/>
            <p:nvPr/>
          </p:nvSpPr>
          <p:spPr>
            <a:xfrm>
              <a:off x="5572800" y="3255669"/>
              <a:ext cx="394204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VI GJØR VÅRT BESTE OG FOKUSERER PÅ Å BLI                   LITT BEDRE HVER DAG</a:t>
              </a:r>
              <a:endPara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9" name="Google Shape;209;p33"/>
          <p:cNvSpPr txBox="1"/>
          <p:nvPr/>
        </p:nvSpPr>
        <p:spPr>
          <a:xfrm>
            <a:off x="4201240" y="3531870"/>
            <a:ext cx="36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VI TØRR Å GJØRE FEIL FOR Å LÆRE AV DET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>
            <a:spLocks noGrp="1"/>
          </p:cNvSpPr>
          <p:nvPr>
            <p:ph type="ctrTitle"/>
          </p:nvPr>
        </p:nvSpPr>
        <p:spPr>
          <a:xfrm>
            <a:off x="415600" y="659867"/>
            <a:ext cx="11360800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Font typeface="Calibri"/>
              <a:buNone/>
            </a:pPr>
            <a:r>
              <a:rPr lang="en-US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STAG AkademieT</a:t>
            </a:r>
            <a:endParaRPr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4"/>
          <p:cNvSpPr txBox="1">
            <a:spLocks noGrp="1"/>
          </p:cNvSpPr>
          <p:nvPr>
            <p:ph type="subTitle" idx="1"/>
          </p:nvPr>
        </p:nvSpPr>
        <p:spPr>
          <a:xfrm>
            <a:off x="415600" y="22391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Hvordan – hvem ønsker vi å være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34" descr="STAG logo farger 080415_lite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7879" y="3518012"/>
            <a:ext cx="3456267" cy="247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>
            <a:spLocks noGrp="1"/>
          </p:cNvSpPr>
          <p:nvPr>
            <p:ph type="title"/>
          </p:nvPr>
        </p:nvSpPr>
        <p:spPr>
          <a:xfrm>
            <a:off x="1432017" y="449225"/>
            <a:ext cx="95532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200">
                <a:solidFill>
                  <a:srgbClr val="00B050"/>
                </a:solidFill>
              </a:rPr>
              <a:t>STAG AkademieT</a:t>
            </a:r>
            <a:endParaRPr sz="3200">
              <a:solidFill>
                <a:srgbClr val="00B050"/>
              </a:solidFill>
            </a:endParaRPr>
          </a:p>
        </p:txBody>
      </p:sp>
      <p:sp>
        <p:nvSpPr>
          <p:cNvPr id="222" name="Google Shape;222;p35"/>
          <p:cNvSpPr txBox="1">
            <a:spLocks noGrp="1"/>
          </p:cNvSpPr>
          <p:nvPr>
            <p:ph type="body" idx="1"/>
          </p:nvPr>
        </p:nvSpPr>
        <p:spPr>
          <a:xfrm>
            <a:off x="1337300" y="1774825"/>
            <a:ext cx="1052958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«Noen skal bli fotballspillere, alle skal bli fine folk»</a:t>
            </a:r>
            <a:endParaRPr/>
          </a:p>
          <a:p>
            <a:pPr marL="3429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3200" b="1">
              <a:solidFill>
                <a:srgbClr val="00B050"/>
              </a:solidFill>
            </a:endParaRPr>
          </a:p>
        </p:txBody>
      </p:sp>
      <p:pic>
        <p:nvPicPr>
          <p:cNvPr id="223" name="Google Shape;22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7520" y="2608935"/>
            <a:ext cx="5699760" cy="3799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/>
          <p:nvPr/>
        </p:nvSpPr>
        <p:spPr>
          <a:xfrm>
            <a:off x="9383224" y="6527279"/>
            <a:ext cx="798337" cy="10269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6"/>
          <p:cNvSpPr/>
          <p:nvPr/>
        </p:nvSpPr>
        <p:spPr>
          <a:xfrm>
            <a:off x="10201943" y="6527279"/>
            <a:ext cx="1009678" cy="13312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6"/>
          <p:cNvSpPr txBox="1">
            <a:spLocks noGrp="1"/>
          </p:cNvSpPr>
          <p:nvPr>
            <p:ph type="title"/>
          </p:nvPr>
        </p:nvSpPr>
        <p:spPr>
          <a:xfrm>
            <a:off x="4700396" y="114681"/>
            <a:ext cx="2613025" cy="5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None/>
            </a:pPr>
            <a:r>
              <a:rPr lang="en-US" sz="32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Kompiskontrakt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6"/>
          <p:cNvSpPr txBox="1"/>
          <p:nvPr/>
        </p:nvSpPr>
        <p:spPr>
          <a:xfrm>
            <a:off x="380491" y="1646428"/>
            <a:ext cx="5396230" cy="2505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299085" marR="0" lvl="0" indent="-287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er stolte av klubben vår og klubben er stolt av oss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9085" marR="754380" lvl="0" indent="-287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har en positiv og oppmuntrende holdning til hverandre, både på og utenfor banen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9085" marR="0" lvl="0" indent="-287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er inkluderende og heier på alle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9085" marR="0" lvl="0" indent="-287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snakker med hverandre, ikke om hverandre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9085" marR="0" lvl="0" indent="-287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lytter til hverandre og er åpne for meningsforskjeller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9085" marR="0" lvl="0" indent="-287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tar avstand fra alle former for mobbing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9085" marR="0" lvl="0" indent="-17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6"/>
          <p:cNvSpPr txBox="1"/>
          <p:nvPr/>
        </p:nvSpPr>
        <p:spPr>
          <a:xfrm>
            <a:off x="5863102" y="1646428"/>
            <a:ext cx="5886430" cy="222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299085" marR="0" lvl="0" indent="-287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bidrar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til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fellesskapet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og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hjelper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til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før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under og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etter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både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mat,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skolearbeid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trening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og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kamp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9085" marR="0" lvl="0" indent="-287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gjør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alltid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vårt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beste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på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skolearbeid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trening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og i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kamp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9085" marR="0" lvl="0" indent="-287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alltid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punktlige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og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møter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til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avtalt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tid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med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riktig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utstyr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9085" marR="0" lvl="0" indent="-287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har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positiv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holdning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til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å delta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på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dugnader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9085" marR="0" lvl="0" indent="-287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Akademiets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Facebook-side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informasjonskanal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9085" marR="5080" lvl="0" indent="-287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Innlegg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på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sosiale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medier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skal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være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positiv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omtale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Bilder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eller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videoer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skal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være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godkjent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av de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involverte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6"/>
          <p:cNvSpPr txBox="1"/>
          <p:nvPr/>
        </p:nvSpPr>
        <p:spPr>
          <a:xfrm>
            <a:off x="749435" y="4003261"/>
            <a:ext cx="9686290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66433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Ved brudd på regler, kan det medføre utestengelse fra mat, lekser, trening og eventuelt kamp/cup.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6"/>
          <p:cNvSpPr txBox="1"/>
          <p:nvPr/>
        </p:nvSpPr>
        <p:spPr>
          <a:xfrm>
            <a:off x="330797" y="5956800"/>
            <a:ext cx="798300" cy="2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Spiller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6"/>
          <p:cNvSpPr txBox="1"/>
          <p:nvPr/>
        </p:nvSpPr>
        <p:spPr>
          <a:xfrm>
            <a:off x="3988702" y="5956800"/>
            <a:ext cx="1874400" cy="2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Forelder/foresatt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6"/>
          <p:cNvSpPr txBox="1"/>
          <p:nvPr/>
        </p:nvSpPr>
        <p:spPr>
          <a:xfrm>
            <a:off x="8561325" y="5956800"/>
            <a:ext cx="1874400" cy="2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Forelder/foresatt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6"/>
          <p:cNvSpPr txBox="1"/>
          <p:nvPr/>
        </p:nvSpPr>
        <p:spPr>
          <a:xfrm>
            <a:off x="330809" y="6505447"/>
            <a:ext cx="2230755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……………………………………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6"/>
          <p:cNvSpPr txBox="1"/>
          <p:nvPr/>
        </p:nvSpPr>
        <p:spPr>
          <a:xfrm>
            <a:off x="3988689" y="6505447"/>
            <a:ext cx="2973705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………………………………………………..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6"/>
          <p:cNvSpPr txBox="1"/>
          <p:nvPr/>
        </p:nvSpPr>
        <p:spPr>
          <a:xfrm>
            <a:off x="8561323" y="6505447"/>
            <a:ext cx="2979420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………………………………………………..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6"/>
          <p:cNvSpPr txBox="1"/>
          <p:nvPr/>
        </p:nvSpPr>
        <p:spPr>
          <a:xfrm>
            <a:off x="3185665" y="4601512"/>
            <a:ext cx="5642483" cy="629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190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STAG – vi spiller sammen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representerer STAG og er gode forbilder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6"/>
          <p:cNvSpPr txBox="1"/>
          <p:nvPr/>
        </p:nvSpPr>
        <p:spPr>
          <a:xfrm>
            <a:off x="8972550" y="186309"/>
            <a:ext cx="829310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Lag: G13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6"/>
          <p:cNvSpPr txBox="1"/>
          <p:nvPr/>
        </p:nvSpPr>
        <p:spPr>
          <a:xfrm>
            <a:off x="330809" y="5184669"/>
            <a:ext cx="89949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Dato: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6"/>
          <p:cNvSpPr txBox="1"/>
          <p:nvPr/>
        </p:nvSpPr>
        <p:spPr>
          <a:xfrm>
            <a:off x="1000121" y="305114"/>
            <a:ext cx="95532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Kompiskontrakt – vi møter presis og gjør vårt beste</a:t>
            </a:r>
            <a:endParaRPr sz="3200" b="0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>
            <a:spLocks noGrp="1"/>
          </p:cNvSpPr>
          <p:nvPr>
            <p:ph type="title"/>
          </p:nvPr>
        </p:nvSpPr>
        <p:spPr>
          <a:xfrm>
            <a:off x="1432017" y="449225"/>
            <a:ext cx="95532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-US" sz="3200">
                <a:solidFill>
                  <a:srgbClr val="00B050"/>
                </a:solidFill>
              </a:rPr>
              <a:t>Hvordan kommer Fine Folk til uttrykk?</a:t>
            </a:r>
            <a:endParaRPr sz="3200">
              <a:solidFill>
                <a:srgbClr val="00B050"/>
              </a:solidFill>
            </a:endParaRPr>
          </a:p>
        </p:txBody>
      </p:sp>
      <p:sp>
        <p:nvSpPr>
          <p:cNvPr id="250" name="Google Shape;250;p37"/>
          <p:cNvSpPr txBox="1">
            <a:spLocks noGrp="1"/>
          </p:cNvSpPr>
          <p:nvPr>
            <p:ph type="body" idx="1"/>
          </p:nvPr>
        </p:nvSpPr>
        <p:spPr>
          <a:xfrm>
            <a:off x="1337300" y="1774825"/>
            <a:ext cx="1052958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Vi </a:t>
            </a:r>
            <a:r>
              <a:rPr lang="en-US" sz="2400" dirty="0" err="1">
                <a:solidFill>
                  <a:srgbClr val="000000"/>
                </a:solidFill>
              </a:rPr>
              <a:t>hilser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når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kommer</a:t>
            </a:r>
            <a:r>
              <a:rPr lang="en-US" sz="2400" dirty="0">
                <a:solidFill>
                  <a:srgbClr val="000000"/>
                </a:solidFill>
              </a:rPr>
              <a:t> og </a:t>
            </a:r>
            <a:r>
              <a:rPr lang="en-US" sz="2400" dirty="0" err="1">
                <a:solidFill>
                  <a:srgbClr val="000000"/>
                </a:solidFill>
              </a:rPr>
              <a:t>går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Vi </a:t>
            </a:r>
            <a:r>
              <a:rPr lang="en-US" sz="2400" dirty="0" err="1">
                <a:solidFill>
                  <a:srgbClr val="000000"/>
                </a:solidFill>
              </a:rPr>
              <a:t>sier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takk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Vi banner </a:t>
            </a:r>
            <a:r>
              <a:rPr lang="en-US" sz="2400" dirty="0" err="1">
                <a:solidFill>
                  <a:srgbClr val="000000"/>
                </a:solidFill>
              </a:rPr>
              <a:t>ikke</a:t>
            </a:r>
            <a:r>
              <a:rPr lang="en-US" sz="2400" dirty="0">
                <a:solidFill>
                  <a:srgbClr val="000000"/>
                </a:solidFill>
              </a:rPr>
              <a:t> (push-ups)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Vi </a:t>
            </a:r>
            <a:r>
              <a:rPr lang="en-US" sz="2400" dirty="0" err="1">
                <a:solidFill>
                  <a:srgbClr val="000000"/>
                </a:solidFill>
              </a:rPr>
              <a:t>hjelper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hverandre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Vi </a:t>
            </a:r>
            <a:r>
              <a:rPr lang="en-US" sz="2400" dirty="0" err="1">
                <a:solidFill>
                  <a:srgbClr val="000000"/>
                </a:solidFill>
              </a:rPr>
              <a:t>sier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unnskyld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når</a:t>
            </a:r>
            <a:r>
              <a:rPr lang="en-US" sz="2400" dirty="0">
                <a:solidFill>
                  <a:srgbClr val="000000"/>
                </a:solidFill>
              </a:rPr>
              <a:t> det </a:t>
            </a:r>
            <a:r>
              <a:rPr lang="en-US" sz="2400" dirty="0" err="1">
                <a:solidFill>
                  <a:srgbClr val="000000"/>
                </a:solidFill>
              </a:rPr>
              <a:t>er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på</a:t>
            </a:r>
            <a:r>
              <a:rPr lang="en-US" sz="2400" dirty="0">
                <a:solidFill>
                  <a:srgbClr val="000000"/>
                </a:solidFill>
              </a:rPr>
              <a:t> sin </a:t>
            </a:r>
            <a:r>
              <a:rPr lang="en-US" sz="2400" dirty="0" err="1">
                <a:solidFill>
                  <a:srgbClr val="000000"/>
                </a:solidFill>
              </a:rPr>
              <a:t>plass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Vi </a:t>
            </a:r>
            <a:r>
              <a:rPr lang="en-US" sz="2400" dirty="0" err="1">
                <a:solidFill>
                  <a:srgbClr val="000000"/>
                </a:solidFill>
              </a:rPr>
              <a:t>klemmer</a:t>
            </a:r>
            <a:r>
              <a:rPr lang="en-US" sz="2400" dirty="0">
                <a:solidFill>
                  <a:srgbClr val="000000"/>
                </a:solidFill>
              </a:rPr>
              <a:t>! (Covid-19 </a:t>
            </a:r>
            <a:r>
              <a:rPr lang="en-US" sz="2400" dirty="0" err="1">
                <a:solidFill>
                  <a:srgbClr val="000000"/>
                </a:solidFill>
              </a:rPr>
              <a:t>unntak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endParaRPr sz="2400" dirty="0">
              <a:solidFill>
                <a:srgbClr val="000000"/>
              </a:solidFill>
            </a:endParaRPr>
          </a:p>
        </p:txBody>
      </p:sp>
      <p:pic>
        <p:nvPicPr>
          <p:cNvPr id="251" name="Google Shape;251;p37" descr="Image result for klopp mignolet champions leagu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1302" y="3027680"/>
            <a:ext cx="4465578" cy="35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8"/>
          <p:cNvSpPr txBox="1">
            <a:spLocks noGrp="1"/>
          </p:cNvSpPr>
          <p:nvPr>
            <p:ph type="ctrTitle"/>
          </p:nvPr>
        </p:nvSpPr>
        <p:spPr>
          <a:xfrm>
            <a:off x="415600" y="659867"/>
            <a:ext cx="11360800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Font typeface="Calibri"/>
              <a:buNone/>
            </a:pPr>
            <a:r>
              <a:rPr lang="en-US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STAG AkademieT</a:t>
            </a:r>
            <a:endParaRPr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8"/>
          <p:cNvSpPr txBox="1">
            <a:spLocks noGrp="1"/>
          </p:cNvSpPr>
          <p:nvPr>
            <p:ph type="subTitle" idx="1"/>
          </p:nvPr>
        </p:nvSpPr>
        <p:spPr>
          <a:xfrm>
            <a:off x="415600" y="22391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Hvordan – trenerlederskap, pedagogikk og metodikk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9"/>
          <p:cNvSpPr txBox="1"/>
          <p:nvPr/>
        </p:nvSpPr>
        <p:spPr>
          <a:xfrm>
            <a:off x="826719" y="2229738"/>
            <a:ext cx="4140200" cy="377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12700" marR="217804" indent="0">
              <a:buSzPts val="1600"/>
              <a:buFont typeface="Arial"/>
              <a:buNone/>
            </a:pPr>
            <a:r>
              <a:rPr lang="en-US" sz="1600" dirty="0"/>
              <a:t>Stag </a:t>
            </a:r>
            <a:r>
              <a:rPr lang="en-US" sz="1600" dirty="0" err="1"/>
              <a:t>AkademieTs</a:t>
            </a:r>
            <a:r>
              <a:rPr lang="en-US" sz="1600" dirty="0"/>
              <a:t> </a:t>
            </a:r>
            <a:r>
              <a:rPr lang="en-US" sz="1600" dirty="0" err="1"/>
              <a:t>filosofi</a:t>
            </a:r>
            <a:r>
              <a:rPr lang="en-US" sz="1600" dirty="0"/>
              <a:t> </a:t>
            </a:r>
            <a:r>
              <a:rPr lang="en-US" sz="1600" dirty="0" err="1"/>
              <a:t>knyttet</a:t>
            </a:r>
            <a:r>
              <a:rPr lang="en-US" sz="1600" dirty="0"/>
              <a:t> </a:t>
            </a:r>
            <a:r>
              <a:rPr lang="en-US" sz="1600" dirty="0" err="1"/>
              <a:t>til</a:t>
            </a:r>
            <a:r>
              <a:rPr lang="en-US" sz="1600" dirty="0"/>
              <a:t> </a:t>
            </a:r>
            <a:r>
              <a:rPr lang="en-US" sz="1600" dirty="0" err="1"/>
              <a:t>treningsmetodikk</a:t>
            </a:r>
            <a:r>
              <a:rPr lang="en-US" sz="1600" dirty="0"/>
              <a:t> handler om at det </a:t>
            </a:r>
            <a:r>
              <a:rPr lang="en-US" sz="1600" b="1" dirty="0" err="1">
                <a:solidFill>
                  <a:srgbClr val="00B050"/>
                </a:solidFill>
              </a:rPr>
              <a:t>tekniske</a:t>
            </a:r>
            <a:r>
              <a:rPr lang="en-US" sz="1600" b="1" dirty="0">
                <a:solidFill>
                  <a:srgbClr val="00B050"/>
                </a:solidFill>
              </a:rPr>
              <a:t>, </a:t>
            </a:r>
            <a:r>
              <a:rPr lang="en-US" sz="1600" b="1" dirty="0" err="1">
                <a:solidFill>
                  <a:srgbClr val="00B050"/>
                </a:solidFill>
              </a:rPr>
              <a:t>taktiske</a:t>
            </a:r>
            <a:r>
              <a:rPr lang="en-US" sz="1600" b="1" dirty="0">
                <a:solidFill>
                  <a:srgbClr val="00B050"/>
                </a:solidFill>
              </a:rPr>
              <a:t>, </a:t>
            </a:r>
            <a:r>
              <a:rPr lang="en-US" sz="1600" b="1" dirty="0" err="1">
                <a:solidFill>
                  <a:srgbClr val="00B050"/>
                </a:solidFill>
              </a:rPr>
              <a:t>fysiske</a:t>
            </a:r>
            <a:r>
              <a:rPr lang="en-US" sz="1600" b="1" dirty="0">
                <a:solidFill>
                  <a:srgbClr val="00B050"/>
                </a:solidFill>
              </a:rPr>
              <a:t> og </a:t>
            </a:r>
            <a:r>
              <a:rPr lang="en-US" sz="1600" b="1" dirty="0" err="1">
                <a:solidFill>
                  <a:srgbClr val="00B050"/>
                </a:solidFill>
              </a:rPr>
              <a:t>mentale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dirty="0" err="1"/>
              <a:t>er</a:t>
            </a:r>
            <a:r>
              <a:rPr lang="en-US" sz="1600" dirty="0"/>
              <a:t> </a:t>
            </a:r>
            <a:r>
              <a:rPr lang="en-US" sz="1600" dirty="0" err="1"/>
              <a:t>gjensidig</a:t>
            </a:r>
            <a:r>
              <a:rPr lang="en-US" sz="1600" dirty="0"/>
              <a:t> </a:t>
            </a:r>
            <a:r>
              <a:rPr lang="en-US" sz="1600" dirty="0" err="1"/>
              <a:t>avhengig</a:t>
            </a:r>
            <a:r>
              <a:rPr lang="en-US" sz="1600" dirty="0"/>
              <a:t> av og </a:t>
            </a:r>
            <a:r>
              <a:rPr lang="en-US" sz="1600" dirty="0" err="1"/>
              <a:t>uløselig</a:t>
            </a:r>
            <a:r>
              <a:rPr lang="en-US" sz="1600" dirty="0"/>
              <a:t> </a:t>
            </a:r>
            <a:r>
              <a:rPr lang="en-US" sz="1600" dirty="0" err="1"/>
              <a:t>knyttet</a:t>
            </a:r>
            <a:r>
              <a:rPr lang="en-US" sz="1600" dirty="0"/>
              <a:t> inn i </a:t>
            </a:r>
            <a:r>
              <a:rPr lang="en-US" sz="1600" dirty="0" err="1"/>
              <a:t>hverandre</a:t>
            </a:r>
            <a:r>
              <a:rPr lang="en-US" sz="1600" dirty="0"/>
              <a:t>, og </a:t>
            </a:r>
            <a:r>
              <a:rPr lang="en-US" sz="1600" dirty="0" err="1"/>
              <a:t>må</a:t>
            </a:r>
            <a:r>
              <a:rPr lang="en-US" sz="1600" dirty="0"/>
              <a:t> </a:t>
            </a:r>
            <a:r>
              <a:rPr lang="en-US" sz="1600" dirty="0" err="1"/>
              <a:t>øves</a:t>
            </a:r>
            <a:r>
              <a:rPr lang="en-US" sz="1600" dirty="0"/>
              <a:t> </a:t>
            </a:r>
            <a:r>
              <a:rPr lang="en-US" sz="1600" dirty="0" err="1"/>
              <a:t>helhetlig</a:t>
            </a:r>
            <a:r>
              <a:rPr lang="en-US" sz="1600" dirty="0"/>
              <a:t> i all </a:t>
            </a:r>
            <a:r>
              <a:rPr lang="en-US" sz="1600" dirty="0" err="1"/>
              <a:t>organisert</a:t>
            </a:r>
            <a:r>
              <a:rPr lang="en-US" sz="1600" dirty="0"/>
              <a:t> </a:t>
            </a:r>
            <a:r>
              <a:rPr lang="en-US" sz="1600" dirty="0" err="1"/>
              <a:t>trening</a:t>
            </a:r>
            <a:r>
              <a:rPr lang="en-US" sz="1600" dirty="0"/>
              <a:t>.</a:t>
            </a:r>
            <a:endParaRPr sz="1600" dirty="0"/>
          </a:p>
          <a:p>
            <a:pPr marL="12700" marR="217804" indent="0">
              <a:buSzPts val="1600"/>
              <a:buFont typeface="Arial"/>
              <a:buNone/>
            </a:pPr>
            <a:r>
              <a:rPr lang="en-US" sz="1600" dirty="0" err="1"/>
              <a:t>Ved</a:t>
            </a:r>
            <a:r>
              <a:rPr lang="en-US" sz="1600" dirty="0"/>
              <a:t> å ta </a:t>
            </a:r>
            <a:r>
              <a:rPr lang="en-US" sz="1600" dirty="0" err="1"/>
              <a:t>utgangspunkt</a:t>
            </a:r>
            <a:r>
              <a:rPr lang="en-US" sz="1600" dirty="0"/>
              <a:t> i </a:t>
            </a:r>
            <a:r>
              <a:rPr lang="en-US" sz="1600" b="1" dirty="0" err="1">
                <a:solidFill>
                  <a:srgbClr val="00B050"/>
                </a:solidFill>
              </a:rPr>
              <a:t>spillsituasjoner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dirty="0" err="1"/>
              <a:t>når</a:t>
            </a:r>
            <a:r>
              <a:rPr lang="en-US" sz="1600" dirty="0"/>
              <a:t>  man </a:t>
            </a:r>
            <a:r>
              <a:rPr lang="en-US" sz="1600" dirty="0" err="1"/>
              <a:t>organiserer</a:t>
            </a:r>
            <a:r>
              <a:rPr lang="en-US" sz="1600" dirty="0"/>
              <a:t> </a:t>
            </a:r>
            <a:r>
              <a:rPr lang="en-US" sz="1600" dirty="0" err="1"/>
              <a:t>øvelser</a:t>
            </a:r>
            <a:r>
              <a:rPr lang="en-US" sz="1600" dirty="0"/>
              <a:t> og </a:t>
            </a:r>
            <a:r>
              <a:rPr lang="en-US" sz="1600" dirty="0" err="1"/>
              <a:t>aktiviteter</a:t>
            </a:r>
            <a:r>
              <a:rPr lang="en-US" sz="1600" dirty="0"/>
              <a:t>, og  </a:t>
            </a:r>
            <a:r>
              <a:rPr lang="en-US" sz="1600" dirty="0" err="1"/>
              <a:t>samtidig</a:t>
            </a:r>
            <a:r>
              <a:rPr lang="en-US" sz="1600" dirty="0"/>
              <a:t> </a:t>
            </a:r>
            <a:r>
              <a:rPr lang="en-US" sz="1600" dirty="0" err="1"/>
              <a:t>ivaretar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aktivitetsprinsippet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dirty="0"/>
              <a:t> (mange </a:t>
            </a:r>
            <a:r>
              <a:rPr lang="en-US" sz="1600" dirty="0" err="1"/>
              <a:t>repetisjoner</a:t>
            </a:r>
            <a:r>
              <a:rPr lang="en-US" sz="1600" dirty="0"/>
              <a:t> og </a:t>
            </a:r>
            <a:r>
              <a:rPr lang="en-US" sz="1600" dirty="0" err="1"/>
              <a:t>involveringer</a:t>
            </a:r>
            <a:r>
              <a:rPr lang="en-US" sz="1600" dirty="0"/>
              <a:t>)  </a:t>
            </a:r>
            <a:r>
              <a:rPr lang="en-US" sz="1600" dirty="0" err="1"/>
              <a:t>sammen</a:t>
            </a:r>
            <a:r>
              <a:rPr lang="en-US" sz="1600" dirty="0"/>
              <a:t> med </a:t>
            </a:r>
            <a:r>
              <a:rPr lang="en-US" sz="1600" b="1" dirty="0" err="1">
                <a:solidFill>
                  <a:srgbClr val="00B050"/>
                </a:solidFill>
              </a:rPr>
              <a:t>kvalitetsprinsippet</a:t>
            </a:r>
            <a:r>
              <a:rPr lang="en-US" sz="1600" b="1" dirty="0">
                <a:solidFill>
                  <a:srgbClr val="00B050"/>
                </a:solidFill>
              </a:rPr>
              <a:t>  </a:t>
            </a:r>
            <a:r>
              <a:rPr lang="en-US" sz="1600" dirty="0"/>
              <a:t>(</a:t>
            </a:r>
            <a:r>
              <a:rPr lang="en-US" sz="1600" dirty="0" err="1"/>
              <a:t>eksplosive</a:t>
            </a:r>
            <a:r>
              <a:rPr lang="en-US" sz="1600" dirty="0"/>
              <a:t> </a:t>
            </a:r>
            <a:r>
              <a:rPr lang="en-US" sz="1600" dirty="0" err="1"/>
              <a:t>aksjoner</a:t>
            </a:r>
            <a:r>
              <a:rPr lang="en-US" sz="1600" dirty="0"/>
              <a:t> og </a:t>
            </a:r>
            <a:r>
              <a:rPr lang="en-US" sz="1600" dirty="0" err="1"/>
              <a:t>konsentrert</a:t>
            </a:r>
            <a:r>
              <a:rPr lang="en-US" sz="1600" dirty="0"/>
              <a:t>  </a:t>
            </a:r>
            <a:r>
              <a:rPr lang="en-US" sz="1600" dirty="0" err="1"/>
              <a:t>utførelse</a:t>
            </a:r>
            <a:r>
              <a:rPr lang="en-US" sz="1600" dirty="0"/>
              <a:t>), </a:t>
            </a:r>
            <a:r>
              <a:rPr lang="en-US" sz="1600" dirty="0" err="1"/>
              <a:t>vil</a:t>
            </a:r>
            <a:r>
              <a:rPr lang="en-US" sz="1600" dirty="0"/>
              <a:t> man </a:t>
            </a:r>
            <a:r>
              <a:rPr lang="en-US" sz="1600" dirty="0" err="1"/>
              <a:t>få</a:t>
            </a:r>
            <a:r>
              <a:rPr lang="en-US" sz="1600" dirty="0"/>
              <a:t> optimal </a:t>
            </a:r>
            <a:r>
              <a:rPr lang="en-US" sz="1600" dirty="0" err="1"/>
              <a:t>trening</a:t>
            </a:r>
            <a:r>
              <a:rPr lang="en-US" sz="1600" dirty="0"/>
              <a:t> </a:t>
            </a:r>
            <a:r>
              <a:rPr lang="en-US" sz="1600" dirty="0" err="1"/>
              <a:t>også</a:t>
            </a:r>
            <a:r>
              <a:rPr lang="en-US" sz="1600" dirty="0"/>
              <a:t>  </a:t>
            </a:r>
            <a:r>
              <a:rPr lang="en-US" sz="1600" dirty="0" err="1"/>
              <a:t>på</a:t>
            </a:r>
            <a:r>
              <a:rPr lang="en-US" sz="1600" dirty="0"/>
              <a:t> </a:t>
            </a:r>
            <a:r>
              <a:rPr lang="en-US" sz="1600" dirty="0" err="1"/>
              <a:t>fysiske</a:t>
            </a:r>
            <a:r>
              <a:rPr lang="en-US" sz="1600" dirty="0"/>
              <a:t> </a:t>
            </a:r>
            <a:r>
              <a:rPr lang="en-US" sz="1600" dirty="0" err="1"/>
              <a:t>parametere</a:t>
            </a:r>
            <a:r>
              <a:rPr lang="en-US" sz="1600" dirty="0"/>
              <a:t>.</a:t>
            </a:r>
            <a:endParaRPr sz="1600" dirty="0"/>
          </a:p>
        </p:txBody>
      </p:sp>
      <p:sp>
        <p:nvSpPr>
          <p:cNvPr id="263" name="Google Shape;263;p39"/>
          <p:cNvSpPr txBox="1"/>
          <p:nvPr/>
        </p:nvSpPr>
        <p:spPr>
          <a:xfrm>
            <a:off x="5508116" y="2250693"/>
            <a:ext cx="5523230" cy="1578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3111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Fotball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kjennetegnes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ved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man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skifter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på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å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være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 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forsvar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og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angrep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Vi tar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derfor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med </a:t>
            </a:r>
            <a:r>
              <a:rPr lang="en-US" sz="1600" b="1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omstillinger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så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mange 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aktiviteter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mulig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just" rtl="0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Treningsbelastning</a:t>
            </a:r>
            <a:r>
              <a:rPr lang="en-US" sz="16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US" sz="1600" b="1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Intensitet</a:t>
            </a:r>
            <a:r>
              <a:rPr lang="en-US" sz="16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x </a:t>
            </a:r>
            <a:r>
              <a:rPr lang="en-US" sz="1600" b="1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Varighet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For å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utvikle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eksplosive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spillere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bør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vi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oftere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gå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ned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på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varighet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men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opp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på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intensitet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 den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enkelte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spillsekvens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9"/>
          <p:cNvSpPr txBox="1"/>
          <p:nvPr/>
        </p:nvSpPr>
        <p:spPr>
          <a:xfrm>
            <a:off x="5502401" y="4135930"/>
            <a:ext cx="5528945" cy="1579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217804" lvl="0">
              <a:buSzPts val="1600"/>
            </a:pPr>
            <a:r>
              <a:rPr lang="nb-NO" sz="1600" dirty="0"/>
              <a:t>Spillerne vil på </a:t>
            </a:r>
            <a:r>
              <a:rPr lang="nb-NO" sz="1600" dirty="0" err="1"/>
              <a:t>AkademieT</a:t>
            </a:r>
            <a:r>
              <a:rPr lang="nb-NO" sz="1600" dirty="0"/>
              <a:t> få øving i å utføre handlingsvalg og handlinger i kamplike situasjoner. Dette betyr både </a:t>
            </a:r>
            <a:r>
              <a:rPr lang="nb-NO" sz="1600" b="1" dirty="0">
                <a:solidFill>
                  <a:srgbClr val="00B050"/>
                </a:solidFill>
              </a:rPr>
              <a:t>teknisk trening </a:t>
            </a:r>
            <a:r>
              <a:rPr lang="nb-NO" sz="1600" dirty="0"/>
              <a:t>opp mot eksempelvis pasninger som delferdighet. Men det tilrettelegges også for </a:t>
            </a:r>
            <a:r>
              <a:rPr lang="nb-NO" sz="1600" dirty="0" err="1"/>
              <a:t>spillaktiviteter</a:t>
            </a:r>
            <a:r>
              <a:rPr lang="nb-NO" sz="1600" dirty="0"/>
              <a:t> der muligheter for å velge og gjøre handlingsvalg, altså </a:t>
            </a:r>
            <a:r>
              <a:rPr lang="nb-NO" sz="1600" b="1" dirty="0">
                <a:solidFill>
                  <a:srgbClr val="00B050"/>
                </a:solidFill>
              </a:rPr>
              <a:t>taktiske ferdigheter </a:t>
            </a:r>
            <a:r>
              <a:rPr lang="nb-NO" sz="1600" dirty="0"/>
              <a:t>trenes</a:t>
            </a:r>
            <a:endParaRPr sz="1600" dirty="0"/>
          </a:p>
        </p:txBody>
      </p:sp>
      <p:sp>
        <p:nvSpPr>
          <p:cNvPr id="265" name="Google Shape;265;p39"/>
          <p:cNvSpPr txBox="1">
            <a:spLocks noGrp="1"/>
          </p:cNvSpPr>
          <p:nvPr>
            <p:ph type="title"/>
          </p:nvPr>
        </p:nvSpPr>
        <p:spPr>
          <a:xfrm>
            <a:off x="826719" y="1394056"/>
            <a:ext cx="9140241" cy="439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3975" rIns="0" bIns="0" anchor="ctr" anchorCtr="0">
            <a:noAutofit/>
          </a:bodyPr>
          <a:lstStyle/>
          <a:p>
            <a:pPr marL="2536190" marR="5080" lvl="0" indent="-2524125" algn="l" rtl="0">
              <a:lnSpc>
                <a:spcPct val="80937"/>
              </a:lnSpc>
              <a:spcBef>
                <a:spcPts val="425"/>
              </a:spcBef>
              <a:spcAft>
                <a:spcPts val="0"/>
              </a:spcAft>
              <a:buSzPts val="4400"/>
              <a:buNone/>
            </a:pPr>
            <a:r>
              <a:rPr lang="en-US" sz="3200" b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Fotballæring = forbedre evnen til å løse spillsituasjoner</a:t>
            </a:r>
            <a:endParaRPr sz="3200" b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0"/>
          <p:cNvSpPr txBox="1"/>
          <p:nvPr/>
        </p:nvSpPr>
        <p:spPr>
          <a:xfrm>
            <a:off x="1562227" y="2252003"/>
            <a:ext cx="3669029" cy="3257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7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15 min: </a:t>
            </a:r>
            <a:r>
              <a:rPr lang="en-US" sz="1600" b="1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Situasjonsoppvarming</a:t>
            </a:r>
            <a:endParaRPr sz="1600" b="1" i="0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7857"/>
              </a:lnSpc>
              <a:spcBef>
                <a:spcPts val="365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Mental og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muskulær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forberedelse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på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temaet</a:t>
            </a:r>
            <a:endParaRPr dirty="0"/>
          </a:p>
          <a:p>
            <a:pPr marL="12700" marR="0" lvl="0" indent="0" algn="l" rtl="0">
              <a:lnSpc>
                <a:spcPct val="10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den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aktuelle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økta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endParaRPr sz="205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30–45 min: </a:t>
            </a:r>
            <a:r>
              <a:rPr lang="en-US" sz="1600" b="1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Situasjonsøving</a:t>
            </a:r>
            <a:r>
              <a:rPr lang="en-US" sz="16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600" b="1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ferdighetsøving</a:t>
            </a:r>
            <a:endParaRPr sz="1600" b="1" i="0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93345" lvl="0" indent="0" algn="l" rtl="0">
              <a:lnSpc>
                <a:spcPct val="80000"/>
              </a:lnSpc>
              <a:spcBef>
                <a:spcPts val="705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Øvelser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hvor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det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trenes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på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bestemt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/>
              <a:t>delferdighet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spilløvelser</a:t>
            </a:r>
            <a:r>
              <a:rPr lang="en-US" dirty="0"/>
              <a:t> der det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blir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mange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kamplike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situasjoner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og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repetisjoner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inn mot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temaet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trening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5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30–45 min: Spill</a:t>
            </a:r>
            <a:endParaRPr sz="1600" b="1" i="0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80000"/>
              </a:lnSpc>
              <a:spcBef>
                <a:spcPts val="705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Spill med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ett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eller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mål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hvor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man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gjennom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organisering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banestørrelse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og 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lagorganisering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), trigger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frem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mange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relevante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situasjoner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40"/>
          <p:cNvSpPr txBox="1"/>
          <p:nvPr/>
        </p:nvSpPr>
        <p:spPr>
          <a:xfrm>
            <a:off x="6216776" y="2542659"/>
            <a:ext cx="4107815" cy="289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222884" marR="5080" lvl="0" indent="-2101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Alle våre økter tar utgangspunkt i tema som  skissert i </a:t>
            </a:r>
            <a:r>
              <a:rPr lang="en-US"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Landslagsskolen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2884" marR="5080" lvl="0" indent="-121284" algn="l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2884" marR="5080" lvl="0" indent="-210184" algn="l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 desidert viktigste er at det </a:t>
            </a:r>
            <a:r>
              <a:rPr lang="en-US"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skapes stor  aktivitet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og at aktiviteten </a:t>
            </a:r>
            <a:r>
              <a:rPr lang="en-US"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er fotballspesifikk 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(medspillere, motspillere, ball, lengderetning).</a:t>
            </a:r>
            <a:endParaRPr/>
          </a:p>
          <a:p>
            <a:pPr marL="12700" marR="5080" lvl="0" indent="0" algn="l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2884" marR="5080" lvl="0" indent="-210184" algn="l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Målet med enhver økt  er </a:t>
            </a:r>
            <a:r>
              <a:rPr lang="en-US"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positiv endring av adferd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innenfor det gitte temaet (litt bedre hver dag)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2884" marR="5080" lvl="0" indent="-121284" algn="l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2884" marR="5080" lvl="0" indent="-210184" algn="l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tillegg skal spillerne </a:t>
            </a:r>
            <a:r>
              <a:rPr lang="en-US"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få referanser på kvalitet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som de skal ta med seg tilbake til eget lag.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40"/>
          <p:cNvSpPr txBox="1">
            <a:spLocks noGrp="1"/>
          </p:cNvSpPr>
          <p:nvPr>
            <p:ph type="title"/>
          </p:nvPr>
        </p:nvSpPr>
        <p:spPr>
          <a:xfrm>
            <a:off x="1562227" y="1154972"/>
            <a:ext cx="7713853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en-US" sz="3200" b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Hovedramme for gjennomføring av økter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ctrTitle"/>
          </p:nvPr>
        </p:nvSpPr>
        <p:spPr>
          <a:xfrm>
            <a:off x="415600" y="659867"/>
            <a:ext cx="11360800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Font typeface="Calibri"/>
              <a:buNone/>
            </a:pPr>
            <a:r>
              <a:rPr lang="en-US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STAG AkademieT</a:t>
            </a:r>
            <a:endParaRPr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5"/>
          <p:cNvSpPr txBox="1">
            <a:spLocks noGrp="1"/>
          </p:cNvSpPr>
          <p:nvPr>
            <p:ph type="subTitle" idx="1"/>
          </p:nvPr>
        </p:nvSpPr>
        <p:spPr>
          <a:xfrm>
            <a:off x="415600" y="22391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Calibri"/>
              <a:buNone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Administrativ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informasjon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25" descr="STAG logo farger 080415_lite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7879" y="3518012"/>
            <a:ext cx="3456267" cy="247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1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1"/>
          <p:cNvSpPr txBox="1">
            <a:spLocks noGrp="1"/>
          </p:cNvSpPr>
          <p:nvPr>
            <p:ph type="title"/>
          </p:nvPr>
        </p:nvSpPr>
        <p:spPr>
          <a:xfrm>
            <a:off x="1474978" y="796449"/>
            <a:ext cx="7862062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None/>
            </a:pPr>
            <a:r>
              <a:rPr lang="en-US" sz="3200">
                <a:solidFill>
                  <a:srgbClr val="00B050"/>
                </a:solidFill>
              </a:rPr>
              <a:t>Trenerlederskap i STAG AkademeieT</a:t>
            </a:r>
            <a:endParaRPr sz="3200">
              <a:solidFill>
                <a:srgbClr val="00B050"/>
              </a:solidFill>
            </a:endParaRPr>
          </a:p>
        </p:txBody>
      </p:sp>
      <p:sp>
        <p:nvSpPr>
          <p:cNvPr id="279" name="Google Shape;279;p41"/>
          <p:cNvSpPr txBox="1"/>
          <p:nvPr/>
        </p:nvSpPr>
        <p:spPr>
          <a:xfrm>
            <a:off x="1474977" y="1734159"/>
            <a:ext cx="8270875" cy="485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6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Forberedelse</a:t>
            </a:r>
            <a:endParaRPr sz="14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2884" marR="0" lvl="0" indent="-210184" algn="l" rtl="0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Trenerteamet planlegger økta ut fra tema og øvelser som er definert i Treningsøkta.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2884" marR="0" lvl="0" indent="-210184" algn="l" rtl="0">
              <a:lnSpc>
                <a:spcPct val="100000"/>
              </a:lnSpc>
              <a:spcBef>
                <a:spcPts val="104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 god oversikt over hvem som kommer, og har planlagt i detalj øvelser og laginndelinger.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2884" marR="0" lvl="0" indent="-210184" algn="l" rtl="0">
              <a:lnSpc>
                <a:spcPct val="100000"/>
              </a:lnSpc>
              <a:spcBef>
                <a:spcPts val="103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 kvalitetssikret og klargjort utstyr på banen (baller, vester og kjegler).</a:t>
            </a:r>
            <a:endParaRPr/>
          </a:p>
          <a:p>
            <a:pPr marL="12700" marR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Før økta med spillerne</a:t>
            </a:r>
            <a:endParaRPr sz="14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2884" marR="5080" lvl="0" indent="-210184" algn="l" rtl="0">
              <a:lnSpc>
                <a:spcPct val="11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Informerer spillerne om temaet for økta, og hvilke momenter man skal holde ekstra fokus på. Illustrerer  gjerne med bruk av visuelle hjelpemidler (video, PowerPoint, tavle).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2884" marR="0" lvl="0" indent="-210184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Sjekker av med spillerne hvordan de har oppfattet temaet for økta.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Underveis i økta</a:t>
            </a:r>
            <a:endParaRPr sz="14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2884" marR="0" lvl="0" indent="-210184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Stopper situasjoner tidlig i økta, og sjekker av om spillerne har et klart bilde av temaet.</a:t>
            </a:r>
            <a:endParaRPr/>
          </a:p>
          <a:p>
            <a:pPr marL="222884" marR="0" lvl="0" indent="-210184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Flytende positiv forsterkning.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2884" marR="554990" lvl="0" indent="-210184" algn="l" rtl="0">
              <a:lnSpc>
                <a:spcPct val="110000"/>
              </a:lnSpc>
              <a:spcBef>
                <a:spcPts val="69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Vurderer underveis hvilke momenter man ikke lykkes med. Viser ønsket adferd ved å stoppe og  diskutere potensielle løsninger med spillerne.</a:t>
            </a:r>
            <a:endParaRPr/>
          </a:p>
          <a:p>
            <a:pPr marL="12700" marR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Etter økta</a:t>
            </a:r>
            <a:endParaRPr sz="14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410209" lvl="0" indent="0" algn="l" rtl="0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Diskutere med spillerne om det har vært en positiv endring innenfor temaet for økta. Sjekker av med  spillerne, oppsummerer og skisserer veien videre (neste økt).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2"/>
          <p:cNvSpPr txBox="1">
            <a:spLocks noGrp="1"/>
          </p:cNvSpPr>
          <p:nvPr>
            <p:ph type="title"/>
          </p:nvPr>
        </p:nvSpPr>
        <p:spPr>
          <a:xfrm>
            <a:off x="1664589" y="908751"/>
            <a:ext cx="7458075" cy="1010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None/>
            </a:pPr>
            <a:r>
              <a:rPr lang="en-US" sz="3200">
                <a:solidFill>
                  <a:srgbClr val="00B050"/>
                </a:solidFill>
              </a:rPr>
              <a:t>Dette skal kjennetegne treneratferd i STAG AkademieT</a:t>
            </a:r>
            <a:endParaRPr sz="3200">
              <a:solidFill>
                <a:srgbClr val="00B050"/>
              </a:solidFill>
            </a:endParaRPr>
          </a:p>
        </p:txBody>
      </p:sp>
      <p:sp>
        <p:nvSpPr>
          <p:cNvPr id="285" name="Google Shape;285;p42"/>
          <p:cNvSpPr txBox="1"/>
          <p:nvPr/>
        </p:nvSpPr>
        <p:spPr>
          <a:xfrm>
            <a:off x="1772539" y="2263906"/>
            <a:ext cx="9289038" cy="3423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775" rIns="0" bIns="0" anchor="t" anchorCtr="0">
            <a:noAutofit/>
          </a:bodyPr>
          <a:lstStyle/>
          <a:p>
            <a:pPr marL="386715" marR="1047114" lvl="0" indent="-285750" algn="l" rtl="0">
              <a:lnSpc>
                <a:spcPct val="122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Tilrettelegger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lang="en-US" sz="18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stor</a:t>
            </a:r>
            <a:r>
              <a:rPr lang="en-US" sz="18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og relevant </a:t>
            </a:r>
            <a:r>
              <a:rPr lang="en-US" sz="18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aktivitet</a:t>
            </a:r>
            <a:r>
              <a:rPr lang="en-US" sz="18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utgangspunkt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tema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6715" marR="1047114" lvl="0" indent="-285750" algn="l" rtl="0">
              <a:lnSpc>
                <a:spcPct val="122600"/>
              </a:lnSpc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Skaper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trygghet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gjennom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å se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alle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og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forsterke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det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positivt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6715" marR="1047114" lvl="0" indent="-285750" algn="l" rtl="0">
              <a:lnSpc>
                <a:spcPct val="122600"/>
              </a:lnSpc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Stiller </a:t>
            </a:r>
            <a:r>
              <a:rPr lang="en-US" sz="2000" b="1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krav</a:t>
            </a:r>
            <a:r>
              <a:rPr lang="en-US" sz="20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og </a:t>
            </a:r>
            <a:r>
              <a:rPr lang="en-US" sz="2000" b="1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utfordrer</a:t>
            </a:r>
            <a:r>
              <a:rPr lang="en-US" sz="20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spillerne</a:t>
            </a:r>
            <a:r>
              <a:rPr lang="en-US" sz="20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på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kvalitet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og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tilstedeværelse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6715" marR="0" lvl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Veksler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mellom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8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spørrende</a:t>
            </a:r>
            <a:r>
              <a:rPr lang="en-US" sz="18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og </a:t>
            </a:r>
            <a:r>
              <a:rPr lang="en-US" sz="18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forklarende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tilnærming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6715" marR="0" lvl="0" indent="-285750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Viser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samtidig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han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hun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prater.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6715" marR="0" lvl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Veileder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på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det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skje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istedenfor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det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har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skjedd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450" marR="5080" lvl="0" indent="-285750" algn="l" rtl="0">
              <a:lnSpc>
                <a:spcPct val="107722"/>
              </a:lnSpc>
              <a:spcBef>
                <a:spcPts val="73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Fokuserer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på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endring</a:t>
            </a:r>
            <a:r>
              <a:rPr lang="en-US" sz="18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av </a:t>
            </a:r>
            <a:r>
              <a:rPr lang="en-US" sz="18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adferd</a:t>
            </a:r>
            <a:r>
              <a:rPr lang="en-US" sz="18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løpet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av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økt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386715" marR="0" lvl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Skaper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sunn</a:t>
            </a:r>
            <a:r>
              <a:rPr lang="en-US" sz="18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konkurransementalitet</a:t>
            </a:r>
            <a:r>
              <a:rPr lang="en-US" sz="18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på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trening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450" marR="5080" lvl="0" indent="-171450" algn="l" rtl="0">
              <a:lnSpc>
                <a:spcPct val="107722"/>
              </a:lnSpc>
              <a:spcBef>
                <a:spcPts val="73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450" marR="5080" lvl="0" indent="-285750" algn="l" rtl="0">
              <a:lnSpc>
                <a:spcPct val="107722"/>
              </a:lnSpc>
              <a:spcBef>
                <a:spcPts val="73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Utvikling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tålmodig</a:t>
            </a:r>
            <a:r>
              <a:rPr lang="en-US" sz="18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og </a:t>
            </a:r>
            <a:r>
              <a:rPr lang="en-US" sz="18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konsentrert</a:t>
            </a:r>
            <a:r>
              <a:rPr lang="en-US" sz="18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jobbing med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tema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US" sz="1800" b="1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litt</a:t>
            </a:r>
            <a:r>
              <a:rPr lang="en-US" sz="18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bedre</a:t>
            </a:r>
            <a:r>
              <a:rPr lang="en-US" sz="18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hver</a:t>
            </a:r>
            <a:r>
              <a:rPr lang="en-US" sz="18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dag</a:t>
            </a:r>
            <a:endParaRPr sz="1800" b="1" i="0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2"/>
          <p:cNvSpPr txBox="1">
            <a:spLocks noGrp="1"/>
          </p:cNvSpPr>
          <p:nvPr>
            <p:ph type="title"/>
          </p:nvPr>
        </p:nvSpPr>
        <p:spPr>
          <a:xfrm>
            <a:off x="1664589" y="908751"/>
            <a:ext cx="7458075" cy="1010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None/>
            </a:pPr>
            <a:r>
              <a:rPr lang="en-US" sz="3200">
                <a:solidFill>
                  <a:srgbClr val="00B050"/>
                </a:solidFill>
              </a:rPr>
              <a:t>Dette skal kjennetegne treneratferd i STAG AkademieT</a:t>
            </a:r>
            <a:endParaRPr sz="3200">
              <a:solidFill>
                <a:srgbClr val="00B050"/>
              </a:solidFill>
            </a:endParaRPr>
          </a:p>
        </p:txBody>
      </p:sp>
      <p:sp>
        <p:nvSpPr>
          <p:cNvPr id="285" name="Google Shape;285;p42"/>
          <p:cNvSpPr txBox="1"/>
          <p:nvPr/>
        </p:nvSpPr>
        <p:spPr>
          <a:xfrm>
            <a:off x="1772539" y="2263906"/>
            <a:ext cx="8682101" cy="3423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775" rIns="0" bIns="0" anchor="t" anchorCtr="0">
            <a:noAutofit/>
          </a:bodyPr>
          <a:lstStyle/>
          <a:p>
            <a:pPr marL="386715" marR="1047114" lvl="0" indent="-285750" algn="l" rtl="0">
              <a:lnSpc>
                <a:spcPct val="122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Tilrettelegger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lang="en-US" sz="18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stor</a:t>
            </a:r>
            <a:r>
              <a:rPr lang="en-US" sz="18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og relevant </a:t>
            </a:r>
            <a:r>
              <a:rPr lang="en-US" sz="18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aktivitet</a:t>
            </a:r>
            <a:r>
              <a:rPr lang="en-US" sz="18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utgangspunkt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tema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6715" marR="1047114" lvl="0" indent="-285750" algn="l" rtl="0">
              <a:lnSpc>
                <a:spcPct val="122600"/>
              </a:lnSpc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Skaper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trygghet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gjennom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å se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alle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og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forsterke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det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positivt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6715" marR="1047114" lvl="0" indent="-285750" algn="l" rtl="0">
              <a:lnSpc>
                <a:spcPct val="122600"/>
              </a:lnSpc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Stiller </a:t>
            </a:r>
            <a:r>
              <a:rPr lang="en-US" sz="18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krav</a:t>
            </a:r>
            <a:r>
              <a:rPr lang="en-US" sz="18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og </a:t>
            </a:r>
            <a:r>
              <a:rPr lang="en-US" sz="18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utfordrer</a:t>
            </a:r>
            <a:r>
              <a:rPr lang="en-US" sz="18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spillerne</a:t>
            </a:r>
            <a:r>
              <a:rPr lang="en-US" sz="18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på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kvalitet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og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tilstedeværelse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6715" marR="0" lvl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Veksler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mellom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8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spørrende</a:t>
            </a:r>
            <a:r>
              <a:rPr lang="en-US" sz="18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og </a:t>
            </a:r>
            <a:r>
              <a:rPr lang="en-US" sz="18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forklarende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tilnærming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6715" marR="0" lvl="0" indent="-285750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Viser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samtidig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han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hun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prater.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6715" marR="0" lvl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Veileder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på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det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skje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istedenfor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det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har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skjedd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450" marR="5080" lvl="0" indent="-285750" algn="l" rtl="0">
              <a:lnSpc>
                <a:spcPct val="107722"/>
              </a:lnSpc>
              <a:spcBef>
                <a:spcPts val="73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Fokuserer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på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endring</a:t>
            </a:r>
            <a:r>
              <a:rPr lang="en-US" sz="18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av </a:t>
            </a:r>
            <a:r>
              <a:rPr lang="en-US" sz="18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adferd</a:t>
            </a:r>
            <a:r>
              <a:rPr lang="en-US" sz="18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løpet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av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økt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386715" marR="0" lvl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Skaper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sunn</a:t>
            </a:r>
            <a:r>
              <a:rPr lang="en-US" sz="18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konkurransementalitet</a:t>
            </a:r>
            <a:r>
              <a:rPr lang="en-US" sz="18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på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trening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450" marR="5080" lvl="0" indent="-171450" algn="l" rtl="0">
              <a:lnSpc>
                <a:spcPct val="107722"/>
              </a:lnSpc>
              <a:spcBef>
                <a:spcPts val="73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450" marR="5080" lvl="0" indent="-285750" algn="l" rtl="0">
              <a:lnSpc>
                <a:spcPct val="107722"/>
              </a:lnSpc>
              <a:spcBef>
                <a:spcPts val="73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Utvikling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tålmodig</a:t>
            </a:r>
            <a:r>
              <a:rPr lang="en-US" sz="18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og </a:t>
            </a:r>
            <a:r>
              <a:rPr lang="en-US" sz="18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konsentrert</a:t>
            </a:r>
            <a:r>
              <a:rPr lang="en-US" sz="18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jobbing med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tema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US" sz="1800" b="1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litt</a:t>
            </a:r>
            <a:r>
              <a:rPr lang="en-US" sz="18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bedre</a:t>
            </a:r>
            <a:r>
              <a:rPr lang="en-US" sz="18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hver</a:t>
            </a:r>
            <a:r>
              <a:rPr lang="en-US" sz="18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dag</a:t>
            </a:r>
            <a:endParaRPr sz="1800" b="1" i="0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188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3"/>
          <p:cNvSpPr txBox="1">
            <a:spLocks noGrp="1"/>
          </p:cNvSpPr>
          <p:nvPr>
            <p:ph type="ctrTitle"/>
          </p:nvPr>
        </p:nvSpPr>
        <p:spPr>
          <a:xfrm>
            <a:off x="415600" y="659867"/>
            <a:ext cx="11360800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Font typeface="Calibri"/>
              <a:buNone/>
            </a:pPr>
            <a:r>
              <a:rPr lang="en-US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STAG AkademieT</a:t>
            </a:r>
            <a:endParaRPr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43"/>
          <p:cNvSpPr txBox="1">
            <a:spLocks noGrp="1"/>
          </p:cNvSpPr>
          <p:nvPr>
            <p:ph type="subTitle" idx="1"/>
          </p:nvPr>
        </p:nvSpPr>
        <p:spPr>
          <a:xfrm>
            <a:off x="415600" y="22391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Hvordan - Fagprinsipper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4"/>
          <p:cNvSpPr txBox="1">
            <a:spLocks noGrp="1"/>
          </p:cNvSpPr>
          <p:nvPr>
            <p:ph type="title"/>
          </p:nvPr>
        </p:nvSpPr>
        <p:spPr>
          <a:xfrm>
            <a:off x="1562228" y="940754"/>
            <a:ext cx="6789166" cy="1010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None/>
            </a:pPr>
            <a:r>
              <a:rPr lang="en-US" sz="3200">
                <a:solidFill>
                  <a:srgbClr val="00B050"/>
                </a:solidFill>
              </a:rPr>
              <a:t>Prinsipper for angrepsspill – skape tid og rom</a:t>
            </a:r>
            <a:endParaRPr sz="3200">
              <a:solidFill>
                <a:srgbClr val="00B050"/>
              </a:solidFill>
            </a:endParaRPr>
          </a:p>
        </p:txBody>
      </p:sp>
      <p:sp>
        <p:nvSpPr>
          <p:cNvPr id="297" name="Google Shape;297;p44"/>
          <p:cNvSpPr txBox="1"/>
          <p:nvPr/>
        </p:nvSpPr>
        <p:spPr>
          <a:xfrm>
            <a:off x="1562228" y="2080132"/>
            <a:ext cx="7125970" cy="4041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150" rIns="0" bIns="0" anchor="t" anchorCtr="0">
            <a:noAutofit/>
          </a:bodyPr>
          <a:lstStyle/>
          <a:p>
            <a:pPr marL="12700" marR="85090" lvl="0" indent="0" algn="l" rtl="0">
              <a:lnSpc>
                <a:spcPct val="961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 laget som er i angrep er avhengig av gjennombrudd (passere én eller flere motspillere) for å  score mål. For å oppnå dette, er man avhengig av å skape og/eller utnytte rom.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85090" lvl="0" indent="0" algn="l" rtl="0">
              <a:lnSpc>
                <a:spcPct val="96153"/>
              </a:lnSpc>
              <a:spcBef>
                <a:spcPts val="395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 har følgende prinsipper som er sentrale med tanke 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på</a:t>
            </a:r>
            <a:r>
              <a:rPr lang="en-US" sz="13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romskaping og spillbarhet: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5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Bevegelse</a:t>
            </a:r>
            <a:endParaRPr sz="15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Konstante posisjonsjusteringer for å gjøre seg spillbar.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Vinkler foran, bak og i samme ledd som ballfører (linje til ball).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Bevegelse av spillere 3–11 (tredjemannsbevegelse), mens ballen er på vei mellom spiller 1–2.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5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Bredde</a:t>
            </a:r>
            <a:endParaRPr sz="15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74930" lvl="0" indent="0" algn="l" rtl="0">
              <a:lnSpc>
                <a:spcPct val="150769"/>
              </a:lnSpc>
              <a:spcBef>
                <a:spcPts val="125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Viser til avstand mellom spillere og ledd i banens bredderetning. Skaper rom i motstanders ledd.  Viser til avstand i bredderetningen mellom spillere i ulike ledd (vinkler/linje til ball).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Lengde/Dybde</a:t>
            </a:r>
            <a:endParaRPr sz="15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96153"/>
              </a:lnSpc>
              <a:spcBef>
                <a:spcPts val="695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Viser til avstand mellom spillere og ledd i banens lengderetning. Skaper rom mellom motstanders  forsvarsledd.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Viser til avstand i lengderetningen mellom spillere i samme ledd som 1A – dybde foran/bak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5"/>
          <p:cNvSpPr txBox="1">
            <a:spLocks noGrp="1"/>
          </p:cNvSpPr>
          <p:nvPr>
            <p:ph type="title"/>
          </p:nvPr>
        </p:nvSpPr>
        <p:spPr>
          <a:xfrm>
            <a:off x="1551127" y="1011874"/>
            <a:ext cx="6859702" cy="1010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None/>
            </a:pPr>
            <a:r>
              <a:rPr lang="en-US" sz="3200">
                <a:solidFill>
                  <a:srgbClr val="00B050"/>
                </a:solidFill>
              </a:rPr>
              <a:t>Prinsipper for forsvarsspill - å krympe tid og rom</a:t>
            </a:r>
            <a:endParaRPr/>
          </a:p>
        </p:txBody>
      </p:sp>
      <p:sp>
        <p:nvSpPr>
          <p:cNvPr id="303" name="Google Shape;303;p45"/>
          <p:cNvSpPr txBox="1"/>
          <p:nvPr/>
        </p:nvSpPr>
        <p:spPr>
          <a:xfrm>
            <a:off x="1551127" y="2035936"/>
            <a:ext cx="7729855" cy="387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7450" rIns="0" bIns="0" anchor="t" anchorCtr="0">
            <a:noAutofit/>
          </a:bodyPr>
          <a:lstStyle/>
          <a:p>
            <a:pPr marL="12700" marR="5080" lvl="0" indent="0" algn="l" rtl="0">
              <a:lnSpc>
                <a:spcPct val="10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 laget som er i forsvar ønsker å vinne igjen ballen og/eller hindre mål gjennom å nekte fremdrift  og stenge rom.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07857"/>
              </a:lnSpc>
              <a:spcBef>
                <a:spcPts val="295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07857"/>
              </a:lnSpc>
              <a:spcBef>
                <a:spcPts val="295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 har tre prinsipper som står sentralt i forsvarsspillet for å oppnå balanse og vinne ball.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Forflytning</a:t>
            </a:r>
            <a:endParaRPr sz="16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Hurtig felles forflytning i forhold til ballen, motstanders ballfører og vår førsteforsvarer.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Konsentrering</a:t>
            </a:r>
            <a:endParaRPr sz="16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158115" lvl="0" indent="0" algn="l" rtl="0">
              <a:lnSpc>
                <a:spcPct val="107857"/>
              </a:lnSpc>
              <a:spcBef>
                <a:spcPts val="73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Viser til avstanden mellom forsvarspillerne i banens bredderetning. Bør være tett for å nekte rom  gjennom ledd.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Lengde/Dybde</a:t>
            </a:r>
            <a:endParaRPr sz="16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13928"/>
              </a:lnSpc>
              <a:spcBef>
                <a:spcPts val="535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Viser til avstand mellom spillere og ledd i banens lengderetning. Må hele veien justeres i forhold til</a:t>
            </a:r>
            <a:endParaRPr/>
          </a:p>
          <a:p>
            <a:pPr marL="12700" marR="0" lvl="0" indent="0" algn="l" rtl="0">
              <a:lnSpc>
                <a:spcPct val="113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klima hos 1A.</a:t>
            </a:r>
            <a:endParaRPr/>
          </a:p>
          <a:p>
            <a:pPr marL="12700" marR="191135" lvl="0" indent="0" algn="l" rtl="0">
              <a:lnSpc>
                <a:spcPct val="107857"/>
              </a:lnSpc>
              <a:spcBef>
                <a:spcPts val="735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Spesielt rett etter balltap er det et suksesskriterium å så hurtig som mulig finjustere/gjenopprette  balanse, dernest sørge for god konsentrering og dybde.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6"/>
          <p:cNvSpPr txBox="1">
            <a:spLocks noGrp="1"/>
          </p:cNvSpPr>
          <p:nvPr>
            <p:ph type="title"/>
          </p:nvPr>
        </p:nvSpPr>
        <p:spPr>
          <a:xfrm>
            <a:off x="1591436" y="1052695"/>
            <a:ext cx="7605395" cy="105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3975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None/>
            </a:pPr>
            <a:r>
              <a:rPr lang="en-US" sz="3200">
                <a:solidFill>
                  <a:srgbClr val="00B050"/>
                </a:solidFill>
              </a:rPr>
              <a:t>1.-angriper – generelle prinsipper for å utnytte tid og  rom</a:t>
            </a:r>
            <a:endParaRPr/>
          </a:p>
        </p:txBody>
      </p:sp>
      <p:sp>
        <p:nvSpPr>
          <p:cNvPr id="309" name="Google Shape;309;p46"/>
          <p:cNvSpPr txBox="1"/>
          <p:nvPr/>
        </p:nvSpPr>
        <p:spPr>
          <a:xfrm>
            <a:off x="1562227" y="2249508"/>
            <a:ext cx="7303134" cy="385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047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Før involvering</a:t>
            </a:r>
            <a:endParaRPr sz="15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Orientering fremover i banen før man får ballen og mens ballen er på vei.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Posisjon og kroppsstilling som gjør at man ser både ballen og motstanderens mål.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Utnytte tid og rom med førsteberøringen</a:t>
            </a:r>
            <a:endParaRPr sz="15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4554855" lvl="0" indent="0" algn="l" rtl="0">
              <a:lnSpc>
                <a:spcPct val="1246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Legge til rette for rask andreberøring.  Spille på førsteberøringen.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 av press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Skjerme ballen (kroppen imellom ballen og motstanderen)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25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Valg og handling med ball</a:t>
            </a:r>
            <a:endParaRPr sz="15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5600" marR="0" lvl="0" indent="-342900" algn="l" rtl="0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arenR"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Ledige spillpunkter og rom fremover i banen skal brukes (føre, drible, pasning).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5600" marR="0" lvl="0" indent="-342900" algn="l" rtl="0">
              <a:lnSpc>
                <a:spcPct val="108076"/>
              </a:lnSpc>
              <a:spcBef>
                <a:spcPts val="384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arenR"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Hvis ikke rom fremover i banen: Lage nye rom gjennom pasningstempo, vinklede pasninger på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5959475" lvl="0" indent="0" algn="ctr" rtl="0">
              <a:lnSpc>
                <a:spcPct val="1080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riktig fot.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Valg og handling etter pasning</a:t>
            </a:r>
            <a:endParaRPr sz="15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Ny aksjon umiddelbart etter pasning, for å gjøre seg spillbar og/eller lage nye rom.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7"/>
          <p:cNvSpPr txBox="1">
            <a:spLocks noGrp="1"/>
          </p:cNvSpPr>
          <p:nvPr>
            <p:ph type="title"/>
          </p:nvPr>
        </p:nvSpPr>
        <p:spPr>
          <a:xfrm>
            <a:off x="1562227" y="908751"/>
            <a:ext cx="7257415" cy="1010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None/>
            </a:pPr>
            <a:r>
              <a:rPr lang="en-US" sz="3200">
                <a:solidFill>
                  <a:srgbClr val="00B050"/>
                </a:solidFill>
              </a:rPr>
              <a:t>1.-forsvarer – generelle prinsipper for å diktere 1A</a:t>
            </a:r>
            <a:endParaRPr/>
          </a:p>
        </p:txBody>
      </p:sp>
      <p:sp>
        <p:nvSpPr>
          <p:cNvPr id="315" name="Google Shape;315;p47"/>
          <p:cNvSpPr txBox="1"/>
          <p:nvPr/>
        </p:nvSpPr>
        <p:spPr>
          <a:xfrm>
            <a:off x="1562227" y="2252626"/>
            <a:ext cx="7388859" cy="365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6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Orientering og forflytning i forkant</a:t>
            </a:r>
            <a:endParaRPr sz="15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Posisjon og kroppsstilling som gjør at man ser både ballen og potensiell ny 1A.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Forflytning i maks tempo i forkant.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None/>
            </a:pPr>
            <a:endParaRPr sz="165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Valg og handling som 1F</a:t>
            </a:r>
            <a:endParaRPr sz="15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Hvordan er balansen i laget? Bør du forsøke å vinne ballen, eller oppholde/lede/forsinke?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Hvis laget er i balanse, har man følgende prioriteringer (graden av suksess avhenger av forarbeidet).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56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arenR"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Snappe ball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5600" marR="0" lvl="0" indent="-342900" algn="l" rtl="0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arenR"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Takle / vinne ball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5600" marR="0" lvl="0" indent="-34290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arenR"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Stresse 1.-angriper og tvinge frem en upresis avlevering.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56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arenR"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Nekte fremoverpasning eller bli passert av ballfører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36195" lvl="0" indent="0" algn="l" rtl="0">
              <a:lnSpc>
                <a:spcPct val="70000"/>
              </a:lnSpc>
              <a:spcBef>
                <a:spcPts val="695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Hvis laget er i ubalanse, så handler det om å lede 1.-angriper vekk fra farlige områder (ofte sentralt),  og samtidig hindre fremoverpasninger.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None/>
            </a:pPr>
            <a:endParaRPr sz="165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Aksjon etter 1F-jobben:</a:t>
            </a:r>
            <a:endParaRPr sz="15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Forholde seg til ny 1F – ta ut dybde og konsentrering.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8"/>
          <p:cNvSpPr txBox="1">
            <a:spLocks noGrp="1"/>
          </p:cNvSpPr>
          <p:nvPr>
            <p:ph type="ctrTitle"/>
          </p:nvPr>
        </p:nvSpPr>
        <p:spPr>
          <a:xfrm>
            <a:off x="415600" y="659867"/>
            <a:ext cx="11360800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Font typeface="Calibri"/>
              <a:buNone/>
            </a:pPr>
            <a:r>
              <a:rPr lang="en-US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STAG AkademieT</a:t>
            </a:r>
            <a:endParaRPr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48"/>
          <p:cNvSpPr txBox="1">
            <a:spLocks noGrp="1"/>
          </p:cNvSpPr>
          <p:nvPr>
            <p:ph type="subTitle" idx="1"/>
          </p:nvPr>
        </p:nvSpPr>
        <p:spPr>
          <a:xfrm>
            <a:off x="415600" y="22391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Calibri"/>
              <a:buNone/>
            </a:pPr>
            <a:r>
              <a:rPr lang="en-US"/>
              <a:t>Hvordan - t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reningsøkta er et viktig verktøy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48" descr="STAG logo farger 080415_lite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7879" y="3518012"/>
            <a:ext cx="3456267" cy="247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49"/>
          <p:cNvPicPr preferRelativeResize="0"/>
          <p:nvPr/>
        </p:nvPicPr>
        <p:blipFill rotWithShape="1">
          <a:blip r:embed="rId3">
            <a:alphaModFix/>
          </a:blip>
          <a:srcRect t="36903" b="32010"/>
          <a:stretch/>
        </p:blipFill>
        <p:spPr>
          <a:xfrm>
            <a:off x="6083786" y="-168318"/>
            <a:ext cx="6261330" cy="393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9"/>
          <p:cNvPicPr preferRelativeResize="0"/>
          <p:nvPr/>
        </p:nvPicPr>
        <p:blipFill rotWithShape="1">
          <a:blip r:embed="rId4">
            <a:alphaModFix/>
          </a:blip>
          <a:srcRect r="-1" b="6528"/>
          <a:stretch/>
        </p:blipFill>
        <p:spPr>
          <a:xfrm>
            <a:off x="6089904" y="2487168"/>
            <a:ext cx="6263640" cy="4215384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9"/>
          <p:cNvSpPr txBox="1">
            <a:spLocks noGrp="1"/>
          </p:cNvSpPr>
          <p:nvPr>
            <p:ph type="title"/>
          </p:nvPr>
        </p:nvSpPr>
        <p:spPr>
          <a:xfrm>
            <a:off x="0" y="392045"/>
            <a:ext cx="4803636" cy="131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600">
                <a:solidFill>
                  <a:srgbClr val="00B050"/>
                </a:solidFill>
              </a:rPr>
              <a:t>Treningsøkta er et viktig verktøy</a:t>
            </a:r>
            <a:br>
              <a:rPr lang="en-US" sz="3600">
                <a:solidFill>
                  <a:srgbClr val="00B050"/>
                </a:solidFill>
              </a:rPr>
            </a:br>
            <a:r>
              <a:rPr lang="en-US" sz="3600">
                <a:solidFill>
                  <a:srgbClr val="00B050"/>
                </a:solidFill>
              </a:rPr>
              <a:t>Målsettinger og forventninger</a:t>
            </a:r>
            <a:endParaRPr/>
          </a:p>
        </p:txBody>
      </p:sp>
      <p:pic>
        <p:nvPicPr>
          <p:cNvPr id="330" name="Google Shape;330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075180"/>
            <a:ext cx="6085915" cy="528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>
            <a:spLocks noGrp="1"/>
          </p:cNvSpPr>
          <p:nvPr>
            <p:ph type="title"/>
          </p:nvPr>
        </p:nvSpPr>
        <p:spPr>
          <a:xfrm>
            <a:off x="1643738" y="446050"/>
            <a:ext cx="95532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200" dirty="0">
                <a:solidFill>
                  <a:srgbClr val="00B050"/>
                </a:solidFill>
              </a:rPr>
              <a:t>STAG </a:t>
            </a:r>
            <a:r>
              <a:rPr lang="en-US" sz="3200" dirty="0" err="1">
                <a:solidFill>
                  <a:srgbClr val="00B050"/>
                </a:solidFill>
              </a:rPr>
              <a:t>AkademieT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administrativ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informasjon</a:t>
            </a:r>
            <a:endParaRPr sz="3200" dirty="0">
              <a:solidFill>
                <a:srgbClr val="00B050"/>
              </a:solidFill>
            </a:endParaRPr>
          </a:p>
        </p:txBody>
      </p:sp>
      <p:sp>
        <p:nvSpPr>
          <p:cNvPr id="184" name="Google Shape;184;p31"/>
          <p:cNvSpPr txBox="1">
            <a:spLocks noGrp="1"/>
          </p:cNvSpPr>
          <p:nvPr>
            <p:ph type="body" idx="1"/>
          </p:nvPr>
        </p:nvSpPr>
        <p:spPr>
          <a:xfrm>
            <a:off x="882012" y="1253400"/>
            <a:ext cx="10428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660401" indent="-457200">
              <a:spcBef>
                <a:spcPts val="0"/>
              </a:spcBef>
              <a:buClr>
                <a:srgbClr val="000000"/>
              </a:buClr>
              <a:buSzPts val="3200"/>
            </a:pPr>
            <a:r>
              <a:rPr lang="en-US" dirty="0">
                <a:solidFill>
                  <a:srgbClr val="000000"/>
                </a:solidFill>
              </a:rPr>
              <a:t>Melder seg </a:t>
            </a:r>
            <a:r>
              <a:rPr lang="en-US" dirty="0" err="1">
                <a:solidFill>
                  <a:srgbClr val="000000"/>
                </a:solidFill>
              </a:rPr>
              <a:t>på</a:t>
            </a:r>
            <a:r>
              <a:rPr lang="en-US" dirty="0">
                <a:solidFill>
                  <a:srgbClr val="000000"/>
                </a:solidFill>
              </a:rPr>
              <a:t> for </a:t>
            </a:r>
            <a:r>
              <a:rPr lang="en-US" dirty="0" err="1">
                <a:solidFill>
                  <a:srgbClr val="000000"/>
                </a:solidFill>
              </a:rPr>
              <a:t>sesongen</a:t>
            </a:r>
            <a:r>
              <a:rPr lang="en-US" dirty="0">
                <a:solidFill>
                  <a:srgbClr val="000000"/>
                </a:solidFill>
              </a:rPr>
              <a:t> – </a:t>
            </a:r>
            <a:r>
              <a:rPr lang="en-US" dirty="0" err="1">
                <a:solidFill>
                  <a:srgbClr val="000000"/>
                </a:solidFill>
              </a:rPr>
              <a:t>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melde</a:t>
            </a:r>
            <a:r>
              <a:rPr lang="en-US" dirty="0">
                <a:solidFill>
                  <a:srgbClr val="000000"/>
                </a:solidFill>
              </a:rPr>
              <a:t> seg av </a:t>
            </a:r>
            <a:r>
              <a:rPr lang="en-US" dirty="0" err="1">
                <a:solidFill>
                  <a:srgbClr val="000000"/>
                </a:solidFill>
              </a:rPr>
              <a:t>når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vil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etterskuddsvis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betaling</a:t>
            </a:r>
            <a:endParaRPr lang="en-US" dirty="0">
              <a:solidFill>
                <a:srgbClr val="000000"/>
              </a:solidFill>
            </a:endParaRPr>
          </a:p>
          <a:p>
            <a:pPr marL="660401" indent="-457200">
              <a:spcBef>
                <a:spcPts val="0"/>
              </a:spcBef>
              <a:buClr>
                <a:srgbClr val="000000"/>
              </a:buClr>
              <a:buSzPts val="3200"/>
            </a:pPr>
            <a:r>
              <a:rPr lang="en-US" dirty="0" err="1">
                <a:solidFill>
                  <a:srgbClr val="000000"/>
                </a:solidFill>
              </a:rPr>
              <a:t>Ustyrspakke</a:t>
            </a:r>
            <a:endParaRPr lang="en-US" dirty="0">
              <a:solidFill>
                <a:srgbClr val="000000"/>
              </a:solidFill>
            </a:endParaRPr>
          </a:p>
          <a:p>
            <a:pPr marL="660401" indent="-457200">
              <a:spcBef>
                <a:spcPts val="0"/>
              </a:spcBef>
              <a:buClr>
                <a:srgbClr val="000000"/>
              </a:buClr>
              <a:buSzPts val="3200"/>
            </a:pPr>
            <a:r>
              <a:rPr lang="en-US" dirty="0">
                <a:solidFill>
                  <a:srgbClr val="000000"/>
                </a:solidFill>
              </a:rPr>
              <a:t>Mat</a:t>
            </a:r>
          </a:p>
          <a:p>
            <a:pPr marL="660401" indent="-457200">
              <a:spcBef>
                <a:spcPts val="0"/>
              </a:spcBef>
              <a:buClr>
                <a:srgbClr val="000000"/>
              </a:buClr>
              <a:buSzPts val="3200"/>
            </a:pPr>
            <a:r>
              <a:rPr lang="en-US" dirty="0" err="1">
                <a:solidFill>
                  <a:srgbClr val="000000"/>
                </a:solidFill>
              </a:rPr>
              <a:t>Henter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Jordet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skole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ved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behov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vinter</a:t>
            </a:r>
            <a:endParaRPr lang="en-US" dirty="0">
              <a:solidFill>
                <a:srgbClr val="000000"/>
              </a:solidFill>
            </a:endParaRPr>
          </a:p>
          <a:p>
            <a:pPr marL="660401" indent="-457200">
              <a:spcBef>
                <a:spcPts val="0"/>
              </a:spcBef>
              <a:buClr>
                <a:srgbClr val="000000"/>
              </a:buClr>
              <a:buSzPts val="3200"/>
            </a:pPr>
            <a:endParaRPr lang="en-US" dirty="0">
              <a:solidFill>
                <a:srgbClr val="000000"/>
              </a:solidFill>
            </a:endParaRPr>
          </a:p>
          <a:p>
            <a:pPr marL="660401" indent="-457200">
              <a:spcBef>
                <a:spcPts val="0"/>
              </a:spcBef>
              <a:buClr>
                <a:srgbClr val="000000"/>
              </a:buClr>
              <a:buSzPts val="3200"/>
            </a:pPr>
            <a:r>
              <a:rPr lang="en-US" dirty="0" err="1">
                <a:solidFill>
                  <a:srgbClr val="000000"/>
                </a:solidFill>
              </a:rPr>
              <a:t>Påmeldingsfrist</a:t>
            </a:r>
            <a:r>
              <a:rPr lang="en-US" dirty="0">
                <a:solidFill>
                  <a:srgbClr val="000000"/>
                </a:solidFill>
              </a:rPr>
              <a:t> 15. des</a:t>
            </a:r>
          </a:p>
          <a:p>
            <a:pPr marL="660401" indent="-457200">
              <a:spcBef>
                <a:spcPts val="0"/>
              </a:spcBef>
              <a:buClr>
                <a:srgbClr val="000000"/>
              </a:buClr>
              <a:buSzPts val="3200"/>
            </a:pPr>
            <a:r>
              <a:rPr lang="en-US" dirty="0" err="1">
                <a:solidFill>
                  <a:srgbClr val="000000"/>
                </a:solidFill>
              </a:rPr>
              <a:t>Januar</a:t>
            </a:r>
            <a:r>
              <a:rPr lang="en-US" dirty="0">
                <a:solidFill>
                  <a:srgbClr val="000000"/>
                </a:solidFill>
              </a:rPr>
              <a:t> gratis </a:t>
            </a:r>
            <a:r>
              <a:rPr lang="en-US" dirty="0" err="1">
                <a:solidFill>
                  <a:srgbClr val="000000"/>
                </a:solidFill>
              </a:rPr>
              <a:t>prøveperriode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4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50"/>
          <p:cNvPicPr preferRelativeResize="0"/>
          <p:nvPr/>
        </p:nvPicPr>
        <p:blipFill rotWithShape="1">
          <a:blip r:embed="rId3">
            <a:alphaModFix/>
          </a:blip>
          <a:srcRect t="36903" b="32010"/>
          <a:stretch/>
        </p:blipFill>
        <p:spPr>
          <a:xfrm>
            <a:off x="6083786" y="-168318"/>
            <a:ext cx="6261330" cy="393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50"/>
          <p:cNvPicPr preferRelativeResize="0"/>
          <p:nvPr/>
        </p:nvPicPr>
        <p:blipFill rotWithShape="1">
          <a:blip r:embed="rId4">
            <a:alphaModFix/>
          </a:blip>
          <a:srcRect r="-1" b="6528"/>
          <a:stretch/>
        </p:blipFill>
        <p:spPr>
          <a:xfrm>
            <a:off x="6089904" y="2487168"/>
            <a:ext cx="6263640" cy="4215384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50"/>
          <p:cNvSpPr txBox="1">
            <a:spLocks noGrp="1"/>
          </p:cNvSpPr>
          <p:nvPr>
            <p:ph type="title"/>
          </p:nvPr>
        </p:nvSpPr>
        <p:spPr>
          <a:xfrm>
            <a:off x="71120" y="486174"/>
            <a:ext cx="4803636" cy="131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600">
                <a:solidFill>
                  <a:srgbClr val="00B050"/>
                </a:solidFill>
              </a:rPr>
              <a:t>Treningsøkta er et viktig verktøy</a:t>
            </a:r>
            <a:br>
              <a:rPr lang="en-US" sz="3600">
                <a:solidFill>
                  <a:srgbClr val="00B050"/>
                </a:solidFill>
              </a:rPr>
            </a:br>
            <a:r>
              <a:rPr lang="en-US" sz="3600">
                <a:solidFill>
                  <a:srgbClr val="00B050"/>
                </a:solidFill>
              </a:rPr>
              <a:t>Spillerutvikling</a:t>
            </a:r>
            <a:endParaRPr/>
          </a:p>
        </p:txBody>
      </p:sp>
      <p:pic>
        <p:nvPicPr>
          <p:cNvPr id="338" name="Google Shape;338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8636" y="1937389"/>
            <a:ext cx="5697364" cy="666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51"/>
          <p:cNvPicPr preferRelativeResize="0"/>
          <p:nvPr/>
        </p:nvPicPr>
        <p:blipFill rotWithShape="1">
          <a:blip r:embed="rId3">
            <a:alphaModFix/>
          </a:blip>
          <a:srcRect t="36903" b="32010"/>
          <a:stretch/>
        </p:blipFill>
        <p:spPr>
          <a:xfrm>
            <a:off x="6083786" y="-168318"/>
            <a:ext cx="6261330" cy="393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51"/>
          <p:cNvPicPr preferRelativeResize="0"/>
          <p:nvPr/>
        </p:nvPicPr>
        <p:blipFill rotWithShape="1">
          <a:blip r:embed="rId4">
            <a:alphaModFix/>
          </a:blip>
          <a:srcRect r="-1" b="6528"/>
          <a:stretch/>
        </p:blipFill>
        <p:spPr>
          <a:xfrm>
            <a:off x="6089904" y="2487168"/>
            <a:ext cx="6263640" cy="4215384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51"/>
          <p:cNvSpPr txBox="1">
            <a:spLocks noGrp="1"/>
          </p:cNvSpPr>
          <p:nvPr>
            <p:ph type="title"/>
          </p:nvPr>
        </p:nvSpPr>
        <p:spPr>
          <a:xfrm>
            <a:off x="101600" y="259965"/>
            <a:ext cx="4803636" cy="131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600">
                <a:solidFill>
                  <a:srgbClr val="00B050"/>
                </a:solidFill>
              </a:rPr>
              <a:t>Treningsøkta er et viktig verktøy</a:t>
            </a:r>
            <a:br>
              <a:rPr lang="en-US" sz="3600">
                <a:solidFill>
                  <a:srgbClr val="00B050"/>
                </a:solidFill>
              </a:rPr>
            </a:br>
            <a:r>
              <a:rPr lang="en-US" sz="3600">
                <a:solidFill>
                  <a:srgbClr val="00B050"/>
                </a:solidFill>
              </a:rPr>
              <a:t>Verdiarbeid og Fine Folk</a:t>
            </a:r>
            <a:endParaRPr/>
          </a:p>
        </p:txBody>
      </p:sp>
      <p:pic>
        <p:nvPicPr>
          <p:cNvPr id="346" name="Google Shape;346;p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600" y="1960880"/>
            <a:ext cx="5435628" cy="4897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52"/>
          <p:cNvPicPr preferRelativeResize="0"/>
          <p:nvPr/>
        </p:nvPicPr>
        <p:blipFill rotWithShape="1">
          <a:blip r:embed="rId3">
            <a:alphaModFix/>
          </a:blip>
          <a:srcRect t="36903" b="32010"/>
          <a:stretch/>
        </p:blipFill>
        <p:spPr>
          <a:xfrm>
            <a:off x="6083786" y="-168318"/>
            <a:ext cx="6261330" cy="393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52"/>
          <p:cNvPicPr preferRelativeResize="0"/>
          <p:nvPr/>
        </p:nvPicPr>
        <p:blipFill rotWithShape="1">
          <a:blip r:embed="rId4">
            <a:alphaModFix/>
          </a:blip>
          <a:srcRect r="-1" b="6528"/>
          <a:stretch/>
        </p:blipFill>
        <p:spPr>
          <a:xfrm>
            <a:off x="6089904" y="2487168"/>
            <a:ext cx="6263640" cy="4215384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52"/>
          <p:cNvSpPr txBox="1">
            <a:spLocks noGrp="1"/>
          </p:cNvSpPr>
          <p:nvPr>
            <p:ph type="title"/>
          </p:nvPr>
        </p:nvSpPr>
        <p:spPr>
          <a:xfrm>
            <a:off x="27509" y="656205"/>
            <a:ext cx="4803636" cy="131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600">
                <a:solidFill>
                  <a:srgbClr val="00B050"/>
                </a:solidFill>
              </a:rPr>
              <a:t>Treningsøkta er et viktig verktøy – faginnhold,</a:t>
            </a:r>
            <a:br>
              <a:rPr lang="en-US" sz="3600">
                <a:solidFill>
                  <a:srgbClr val="00B050"/>
                </a:solidFill>
              </a:rPr>
            </a:br>
            <a:r>
              <a:rPr lang="en-US" sz="3600">
                <a:solidFill>
                  <a:srgbClr val="00B050"/>
                </a:solidFill>
              </a:rPr>
              <a:t>periodisering og innhold enkelt økter</a:t>
            </a:r>
            <a:endParaRPr sz="3600">
              <a:solidFill>
                <a:srgbClr val="00B050"/>
              </a:solidFill>
            </a:endParaRPr>
          </a:p>
        </p:txBody>
      </p:sp>
      <p:pic>
        <p:nvPicPr>
          <p:cNvPr id="354" name="Google Shape;354;p52"/>
          <p:cNvPicPr preferRelativeResize="0"/>
          <p:nvPr/>
        </p:nvPicPr>
        <p:blipFill rotWithShape="1">
          <a:blip r:embed="rId5">
            <a:alphaModFix/>
          </a:blip>
          <a:srcRect l="8118" r="9096" b="-1"/>
          <a:stretch/>
        </p:blipFill>
        <p:spPr>
          <a:xfrm>
            <a:off x="27509" y="2605478"/>
            <a:ext cx="6095974" cy="4252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53"/>
          <p:cNvPicPr preferRelativeResize="0"/>
          <p:nvPr/>
        </p:nvPicPr>
        <p:blipFill rotWithShape="1">
          <a:blip r:embed="rId3">
            <a:alphaModFix/>
          </a:blip>
          <a:srcRect t="36903" b="32010"/>
          <a:stretch/>
        </p:blipFill>
        <p:spPr>
          <a:xfrm>
            <a:off x="6083786" y="-168318"/>
            <a:ext cx="6261330" cy="393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53"/>
          <p:cNvPicPr preferRelativeResize="0"/>
          <p:nvPr/>
        </p:nvPicPr>
        <p:blipFill rotWithShape="1">
          <a:blip r:embed="rId4">
            <a:alphaModFix/>
          </a:blip>
          <a:srcRect r="-1" b="6528"/>
          <a:stretch/>
        </p:blipFill>
        <p:spPr>
          <a:xfrm>
            <a:off x="6089904" y="2487168"/>
            <a:ext cx="6263640" cy="4215384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53"/>
          <p:cNvSpPr txBox="1">
            <a:spLocks noGrp="1"/>
          </p:cNvSpPr>
          <p:nvPr>
            <p:ph type="title"/>
          </p:nvPr>
        </p:nvSpPr>
        <p:spPr>
          <a:xfrm>
            <a:off x="27509" y="656205"/>
            <a:ext cx="4803636" cy="131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600">
                <a:solidFill>
                  <a:srgbClr val="00B050"/>
                </a:solidFill>
              </a:rPr>
              <a:t>Treningsøkta er et viktig verktøy – faginnhold med video til alle temaer og øvelser</a:t>
            </a:r>
            <a:endParaRPr sz="3600">
              <a:solidFill>
                <a:srgbClr val="00B050"/>
              </a:solidFill>
            </a:endParaRPr>
          </a:p>
        </p:txBody>
      </p:sp>
      <p:pic>
        <p:nvPicPr>
          <p:cNvPr id="362" name="Google Shape;362;p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877" y="2594343"/>
            <a:ext cx="6118841" cy="360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4"/>
          <p:cNvPicPr preferRelativeResize="0"/>
          <p:nvPr/>
        </p:nvPicPr>
        <p:blipFill rotWithShape="1">
          <a:blip r:embed="rId3">
            <a:alphaModFix/>
          </a:blip>
          <a:srcRect t="36903" b="32010"/>
          <a:stretch/>
        </p:blipFill>
        <p:spPr>
          <a:xfrm>
            <a:off x="6083786" y="-168318"/>
            <a:ext cx="6261330" cy="393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54"/>
          <p:cNvPicPr preferRelativeResize="0"/>
          <p:nvPr/>
        </p:nvPicPr>
        <p:blipFill rotWithShape="1">
          <a:blip r:embed="rId4">
            <a:alphaModFix/>
          </a:blip>
          <a:srcRect r="-1" b="6528"/>
          <a:stretch/>
        </p:blipFill>
        <p:spPr>
          <a:xfrm>
            <a:off x="6089904" y="2487168"/>
            <a:ext cx="6263640" cy="4215384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4"/>
          <p:cNvSpPr txBox="1">
            <a:spLocks noGrp="1"/>
          </p:cNvSpPr>
          <p:nvPr>
            <p:ph type="title"/>
          </p:nvPr>
        </p:nvSpPr>
        <p:spPr>
          <a:xfrm>
            <a:off x="27509" y="656205"/>
            <a:ext cx="4803636" cy="131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600">
                <a:solidFill>
                  <a:srgbClr val="00B050"/>
                </a:solidFill>
              </a:rPr>
              <a:t>Treningsøkta er et viktig verktøy</a:t>
            </a:r>
            <a:br>
              <a:rPr lang="en-US" sz="3600">
                <a:solidFill>
                  <a:srgbClr val="00B050"/>
                </a:solidFill>
              </a:rPr>
            </a:br>
            <a:r>
              <a:rPr lang="en-US" sz="3600">
                <a:solidFill>
                  <a:srgbClr val="00B050"/>
                </a:solidFill>
              </a:rPr>
              <a:t>Treningsdagbok</a:t>
            </a:r>
            <a:endParaRPr/>
          </a:p>
        </p:txBody>
      </p:sp>
      <p:pic>
        <p:nvPicPr>
          <p:cNvPr id="370" name="Google Shape;370;p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25" y="2172046"/>
            <a:ext cx="6006502" cy="4530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55"/>
          <p:cNvPicPr preferRelativeResize="0"/>
          <p:nvPr/>
        </p:nvPicPr>
        <p:blipFill rotWithShape="1">
          <a:blip r:embed="rId3">
            <a:alphaModFix/>
          </a:blip>
          <a:srcRect t="36903" b="32010"/>
          <a:stretch/>
        </p:blipFill>
        <p:spPr>
          <a:xfrm>
            <a:off x="6083786" y="-168318"/>
            <a:ext cx="6261330" cy="393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55"/>
          <p:cNvPicPr preferRelativeResize="0"/>
          <p:nvPr/>
        </p:nvPicPr>
        <p:blipFill rotWithShape="1">
          <a:blip r:embed="rId4">
            <a:alphaModFix/>
          </a:blip>
          <a:srcRect r="-1" b="6528"/>
          <a:stretch/>
        </p:blipFill>
        <p:spPr>
          <a:xfrm>
            <a:off x="6089904" y="2487168"/>
            <a:ext cx="6263640" cy="4215384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55"/>
          <p:cNvSpPr txBox="1">
            <a:spLocks noGrp="1"/>
          </p:cNvSpPr>
          <p:nvPr>
            <p:ph type="title"/>
          </p:nvPr>
        </p:nvSpPr>
        <p:spPr>
          <a:xfrm>
            <a:off x="27509" y="656205"/>
            <a:ext cx="4803636" cy="131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600">
                <a:solidFill>
                  <a:srgbClr val="00B050"/>
                </a:solidFill>
              </a:rPr>
              <a:t>Treningsøkta er et viktig verktøy</a:t>
            </a:r>
            <a:br>
              <a:rPr lang="en-US" sz="3600">
                <a:solidFill>
                  <a:srgbClr val="00B050"/>
                </a:solidFill>
              </a:rPr>
            </a:br>
            <a:r>
              <a:rPr lang="en-US" sz="3600">
                <a:solidFill>
                  <a:srgbClr val="00B050"/>
                </a:solidFill>
              </a:rPr>
              <a:t>Registrering av Egentrening</a:t>
            </a:r>
            <a:endParaRPr/>
          </a:p>
        </p:txBody>
      </p:sp>
      <p:pic>
        <p:nvPicPr>
          <p:cNvPr id="378" name="Google Shape;378;p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509" y="3198027"/>
            <a:ext cx="6068489" cy="2350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6"/>
          <p:cNvSpPr txBox="1">
            <a:spLocks noGrp="1"/>
          </p:cNvSpPr>
          <p:nvPr>
            <p:ph type="ctrTitle"/>
          </p:nvPr>
        </p:nvSpPr>
        <p:spPr>
          <a:xfrm>
            <a:off x="415600" y="659867"/>
            <a:ext cx="11360800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Font typeface="Calibri"/>
              <a:buNone/>
            </a:pPr>
            <a:r>
              <a:rPr lang="en-US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STAG AkademieT</a:t>
            </a:r>
            <a:endParaRPr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56"/>
          <p:cNvSpPr txBox="1">
            <a:spLocks noGrp="1"/>
          </p:cNvSpPr>
          <p:nvPr>
            <p:ph type="subTitle" idx="1"/>
          </p:nvPr>
        </p:nvSpPr>
        <p:spPr>
          <a:xfrm>
            <a:off x="415600" y="22391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Calibri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Deltagernes tilbakemeldinger så langt…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5" name="Google Shape;385;p56" descr="STAG logo farger 080415_lite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7879" y="3518012"/>
            <a:ext cx="3456267" cy="247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7"/>
          <p:cNvSpPr txBox="1">
            <a:spLocks noGrp="1"/>
          </p:cNvSpPr>
          <p:nvPr>
            <p:ph type="title"/>
          </p:nvPr>
        </p:nvSpPr>
        <p:spPr>
          <a:xfrm>
            <a:off x="1432017" y="449225"/>
            <a:ext cx="95532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200">
                <a:solidFill>
                  <a:srgbClr val="00B050"/>
                </a:solidFill>
              </a:rPr>
              <a:t>Tilbakemeldinger fra deltagerne</a:t>
            </a:r>
            <a:endParaRPr sz="3200">
              <a:solidFill>
                <a:srgbClr val="00B050"/>
              </a:solidFill>
            </a:endParaRPr>
          </a:p>
        </p:txBody>
      </p:sp>
      <p:sp>
        <p:nvSpPr>
          <p:cNvPr id="391" name="Google Shape;391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392" name="Google Shape;392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846440"/>
            <a:ext cx="9820275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8"/>
          <p:cNvSpPr txBox="1">
            <a:spLocks noGrp="1"/>
          </p:cNvSpPr>
          <p:nvPr>
            <p:ph type="title"/>
          </p:nvPr>
        </p:nvSpPr>
        <p:spPr>
          <a:xfrm>
            <a:off x="1432017" y="449225"/>
            <a:ext cx="95532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200">
                <a:solidFill>
                  <a:srgbClr val="00B050"/>
                </a:solidFill>
              </a:rPr>
              <a:t>Tilbakemeldinger fra deltagerne</a:t>
            </a:r>
            <a:endParaRPr sz="3200">
              <a:solidFill>
                <a:srgbClr val="00B050"/>
              </a:solidFill>
            </a:endParaRPr>
          </a:p>
        </p:txBody>
      </p:sp>
      <p:sp>
        <p:nvSpPr>
          <p:cNvPr id="398" name="Google Shape;398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399" name="Google Shape;399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661795"/>
            <a:ext cx="9629775" cy="48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9"/>
          <p:cNvSpPr txBox="1">
            <a:spLocks noGrp="1"/>
          </p:cNvSpPr>
          <p:nvPr>
            <p:ph type="title"/>
          </p:nvPr>
        </p:nvSpPr>
        <p:spPr>
          <a:xfrm>
            <a:off x="1432017" y="449225"/>
            <a:ext cx="95532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200">
                <a:solidFill>
                  <a:srgbClr val="00B050"/>
                </a:solidFill>
              </a:rPr>
              <a:t>Tilbakemeldinger fra deltagerne</a:t>
            </a:r>
            <a:endParaRPr sz="3200">
              <a:solidFill>
                <a:srgbClr val="00B050"/>
              </a:solidFill>
            </a:endParaRPr>
          </a:p>
        </p:txBody>
      </p:sp>
      <p:sp>
        <p:nvSpPr>
          <p:cNvPr id="405" name="Google Shape;405;p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406" name="Google Shape;406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678940"/>
            <a:ext cx="935355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ctrTitle"/>
          </p:nvPr>
        </p:nvSpPr>
        <p:spPr>
          <a:xfrm>
            <a:off x="415600" y="659867"/>
            <a:ext cx="11360800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Font typeface="Calibri"/>
              <a:buNone/>
            </a:pPr>
            <a:r>
              <a:rPr lang="en-US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STAG AkademieT</a:t>
            </a:r>
            <a:endParaRPr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5"/>
          <p:cNvSpPr txBox="1">
            <a:spLocks noGrp="1"/>
          </p:cNvSpPr>
          <p:nvPr>
            <p:ph type="subTitle" idx="1"/>
          </p:nvPr>
        </p:nvSpPr>
        <p:spPr>
          <a:xfrm>
            <a:off x="415600" y="22391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Calibri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Hvorfor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25" descr="STAG logo farger 080415_lite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7879" y="3518012"/>
            <a:ext cx="3456267" cy="247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0"/>
          <p:cNvSpPr txBox="1">
            <a:spLocks noGrp="1"/>
          </p:cNvSpPr>
          <p:nvPr>
            <p:ph type="title"/>
          </p:nvPr>
        </p:nvSpPr>
        <p:spPr>
          <a:xfrm>
            <a:off x="1432017" y="449225"/>
            <a:ext cx="95532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200">
                <a:solidFill>
                  <a:srgbClr val="00B050"/>
                </a:solidFill>
              </a:rPr>
              <a:t>Tilbakemeldinger fra deltagerne</a:t>
            </a:r>
            <a:endParaRPr sz="3200">
              <a:solidFill>
                <a:srgbClr val="00B050"/>
              </a:solidFill>
            </a:endParaRPr>
          </a:p>
        </p:txBody>
      </p:sp>
      <p:sp>
        <p:nvSpPr>
          <p:cNvPr id="412" name="Google Shape;412;p6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413" name="Google Shape;413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663065"/>
            <a:ext cx="8715375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1800747" y="365125"/>
            <a:ext cx="95532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200">
                <a:solidFill>
                  <a:srgbClr val="00B050"/>
                </a:solidFill>
              </a:rPr>
              <a:t>Samfunnsoppdrag </a:t>
            </a:r>
            <a:endParaRPr sz="3200">
              <a:solidFill>
                <a:srgbClr val="00B050"/>
              </a:solidFill>
            </a:endParaRPr>
          </a:p>
        </p:txBody>
      </p:sp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1800747" y="16907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</a:pPr>
            <a:r>
              <a:rPr lang="en-US" sz="3200">
                <a:solidFill>
                  <a:srgbClr val="00B050"/>
                </a:solidFill>
              </a:rPr>
              <a:t>Visjon</a:t>
            </a:r>
            <a:endParaRPr sz="3200">
              <a:solidFill>
                <a:srgbClr val="00B05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</a:pPr>
            <a:r>
              <a:rPr lang="en-US">
                <a:solidFill>
                  <a:schemeClr val="dk1"/>
                </a:solidFill>
              </a:rPr>
              <a:t>Stag skal skape fellesskap og stolthet i Stavern og omegn.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700"/>
              <a:buNone/>
            </a:pP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rgbClr val="00B050"/>
                </a:solidFill>
              </a:rPr>
              <a:t>Slagord</a:t>
            </a:r>
            <a:endParaRPr>
              <a:solidFill>
                <a:srgbClr val="00B05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</a:pPr>
            <a:r>
              <a:rPr lang="en-US">
                <a:solidFill>
                  <a:schemeClr val="dk1"/>
                </a:solidFill>
              </a:rPr>
              <a:t>Stag - Vi spiller sammen!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6096000" y="1263944"/>
            <a:ext cx="5244301" cy="153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200">
                <a:solidFill>
                  <a:srgbClr val="00B050"/>
                </a:solidFill>
              </a:rPr>
              <a:t>Sportsplan setter rammer      for AkademieT</a:t>
            </a:r>
            <a:endParaRPr sz="3200">
              <a:solidFill>
                <a:srgbClr val="00B050"/>
              </a:solidFill>
            </a:endParaRPr>
          </a:p>
        </p:txBody>
      </p:sp>
      <p:sp>
        <p:nvSpPr>
          <p:cNvPr id="153" name="Google Shape;153;p27"/>
          <p:cNvSpPr/>
          <p:nvPr/>
        </p:nvSpPr>
        <p:spPr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 extrusionOk="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7"/>
          <p:cNvSpPr/>
          <p:nvPr/>
        </p:nvSpPr>
        <p:spPr>
          <a:xfrm rot="10800000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 extrusionOk="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5" name="Google Shape;15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0625" y="1450448"/>
            <a:ext cx="2707038" cy="3948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/>
          <p:cNvSpPr txBox="1">
            <a:spLocks noGrp="1"/>
          </p:cNvSpPr>
          <p:nvPr>
            <p:ph type="body" idx="1"/>
          </p:nvPr>
        </p:nvSpPr>
        <p:spPr>
          <a:xfrm>
            <a:off x="5911158" y="2706865"/>
            <a:ext cx="5383652" cy="34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000"/>
          </a:p>
          <a:p>
            <a:pPr marL="220139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2000"/>
              <a:t>For oss i Stag Fotball er det like viktig å </a:t>
            </a:r>
            <a:r>
              <a:rPr lang="en-US" sz="2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utvikle mennesket</a:t>
            </a:r>
            <a:r>
              <a:rPr lang="en-US" sz="17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/>
              <a:t>som fotballspilleren. </a:t>
            </a:r>
            <a:endParaRPr/>
          </a:p>
          <a:p>
            <a:pPr marL="220139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endParaRPr sz="2000"/>
          </a:p>
          <a:p>
            <a:pPr marL="220139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2000"/>
              <a:t>I alt vi gjør i Stag Fotball skal vi tenke </a:t>
            </a:r>
            <a:r>
              <a:rPr lang="en-US" sz="2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«flest mulig, lengst mulig, best mulig» </a:t>
            </a:r>
            <a:r>
              <a:rPr lang="en-US" sz="2000"/>
              <a:t>som overordnet målsetting. </a:t>
            </a:r>
            <a:endParaRPr/>
          </a:p>
          <a:p>
            <a:pPr marL="220139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endParaRPr sz="2000"/>
          </a:p>
          <a:p>
            <a:pPr marL="220139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2000"/>
              <a:t> Vi spiller sammen og har Stag-stilen som </a:t>
            </a:r>
            <a:r>
              <a:rPr lang="en-US" sz="2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en grønn tråd</a:t>
            </a:r>
            <a:endParaRPr/>
          </a:p>
          <a:p>
            <a:pPr marL="237060" lvl="0" indent="-33859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3200"/>
              <a:buNone/>
            </a:pP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xfrm>
            <a:off x="6096000" y="1450448"/>
            <a:ext cx="5244301" cy="153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200">
                <a:solidFill>
                  <a:srgbClr val="00B050"/>
                </a:solidFill>
              </a:rPr>
              <a:t>STAG AkademieT - mål </a:t>
            </a:r>
            <a:endParaRPr/>
          </a:p>
        </p:txBody>
      </p:sp>
      <p:sp>
        <p:nvSpPr>
          <p:cNvPr id="162" name="Google Shape;162;p28"/>
          <p:cNvSpPr/>
          <p:nvPr/>
        </p:nvSpPr>
        <p:spPr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 extrusionOk="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8"/>
          <p:cNvSpPr/>
          <p:nvPr/>
        </p:nvSpPr>
        <p:spPr>
          <a:xfrm rot="10800000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 extrusionOk="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0625" y="1450448"/>
            <a:ext cx="2707038" cy="394851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8"/>
          <p:cNvSpPr txBox="1">
            <a:spLocks noGrp="1"/>
          </p:cNvSpPr>
          <p:nvPr>
            <p:ph type="body" idx="1"/>
          </p:nvPr>
        </p:nvSpPr>
        <p:spPr>
          <a:xfrm>
            <a:off x="5911158" y="2706865"/>
            <a:ext cx="5383652" cy="34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000"/>
          </a:p>
          <a:p>
            <a:pPr marL="220139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2000"/>
              <a:t>Stag Akademiet skal legge til rette for og bidra til:</a:t>
            </a:r>
            <a:endParaRPr/>
          </a:p>
          <a:p>
            <a:pPr marL="677339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2000"/>
              <a:t>at fotball ungdommer i Stavern og omegn skal </a:t>
            </a:r>
            <a:r>
              <a:rPr lang="en-US" sz="2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bli det beste av seg selv</a:t>
            </a:r>
            <a:endParaRPr sz="2000"/>
          </a:p>
          <a:p>
            <a:pPr marL="677339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2000"/>
              <a:t>rekruttere de beste/ivrigste ungdommene til å </a:t>
            </a:r>
            <a:r>
              <a:rPr lang="en-US" sz="2000" b="1">
                <a:solidFill>
                  <a:srgbClr val="00B050"/>
                </a:solidFill>
              </a:rPr>
              <a:t>spille fotball i STAG</a:t>
            </a:r>
            <a:endParaRPr sz="2000"/>
          </a:p>
          <a:p>
            <a:pPr marL="677339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2000"/>
              <a:t>individuell spillerutvikling gjennom utvikle gode holdninger, kunnskaper og ferdigheter for å kunne spille </a:t>
            </a:r>
            <a:r>
              <a:rPr lang="en-US" sz="2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fotball på toppnivå</a:t>
            </a:r>
            <a:endParaRPr sz="2000"/>
          </a:p>
          <a:p>
            <a:pPr marL="237060" lvl="0" indent="-33859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3200"/>
              <a:buNone/>
            </a:pP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>
            <a:spLocks noGrp="1"/>
          </p:cNvSpPr>
          <p:nvPr>
            <p:ph type="ctrTitle"/>
          </p:nvPr>
        </p:nvSpPr>
        <p:spPr>
          <a:xfrm>
            <a:off x="415600" y="659867"/>
            <a:ext cx="11360800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Font typeface="Calibri"/>
              <a:buNone/>
            </a:pPr>
            <a:r>
              <a:rPr lang="en-US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STAG AkademieT</a:t>
            </a:r>
            <a:endParaRPr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9"/>
          <p:cNvSpPr txBox="1">
            <a:spLocks noGrp="1"/>
          </p:cNvSpPr>
          <p:nvPr>
            <p:ph type="subTitle" idx="1"/>
          </p:nvPr>
        </p:nvSpPr>
        <p:spPr>
          <a:xfrm>
            <a:off x="415600" y="22391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Hva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29" descr="STAG logo farger 080415_lite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7879" y="3518012"/>
            <a:ext cx="3456267" cy="247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>
            <a:spLocks noGrp="1"/>
          </p:cNvSpPr>
          <p:nvPr>
            <p:ph type="title"/>
          </p:nvPr>
        </p:nvSpPr>
        <p:spPr>
          <a:xfrm>
            <a:off x="1432017" y="449225"/>
            <a:ext cx="95532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200">
                <a:solidFill>
                  <a:srgbClr val="00B050"/>
                </a:solidFill>
              </a:rPr>
              <a:t>STAG AkademieT</a:t>
            </a:r>
            <a:endParaRPr sz="3200">
              <a:solidFill>
                <a:srgbClr val="00B050"/>
              </a:solidFill>
            </a:endParaRPr>
          </a:p>
        </p:txBody>
      </p:sp>
      <p:sp>
        <p:nvSpPr>
          <p:cNvPr id="178" name="Google Shape;178;p30"/>
          <p:cNvSpPr txBox="1">
            <a:spLocks noGrp="1"/>
          </p:cNvSpPr>
          <p:nvPr>
            <p:ph type="body" idx="1"/>
          </p:nvPr>
        </p:nvSpPr>
        <p:spPr>
          <a:xfrm>
            <a:off x="1337300" y="1774825"/>
            <a:ext cx="1052958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Mat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Skolearbeid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Fotballaktivitet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2005</Words>
  <Application>Microsoft Office PowerPoint</Application>
  <PresentationFormat>Widescreen</PresentationFormat>
  <Paragraphs>240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Times New Roman</vt:lpstr>
      <vt:lpstr>Simple Light</vt:lpstr>
      <vt:lpstr>Office Theme</vt:lpstr>
      <vt:lpstr>STAG AkademieT</vt:lpstr>
      <vt:lpstr>STAG AkademieT</vt:lpstr>
      <vt:lpstr>STAG AkademieT administrativ informasjon</vt:lpstr>
      <vt:lpstr>STAG AkademieT</vt:lpstr>
      <vt:lpstr>Samfunnsoppdrag </vt:lpstr>
      <vt:lpstr>Sportsplan setter rammer      for AkademieT</vt:lpstr>
      <vt:lpstr>STAG AkademieT - mål </vt:lpstr>
      <vt:lpstr>STAG AkademieT</vt:lpstr>
      <vt:lpstr>STAG AkademieT</vt:lpstr>
      <vt:lpstr>STAG AkademieT aktiviteter</vt:lpstr>
      <vt:lpstr>STAG AkademieT</vt:lpstr>
      <vt:lpstr>Hvordan ønsker vi å utvikle bedre fotballspillere</vt:lpstr>
      <vt:lpstr>STAG AkademieT</vt:lpstr>
      <vt:lpstr>STAG AkademieT</vt:lpstr>
      <vt:lpstr>Kompiskontrakt</vt:lpstr>
      <vt:lpstr>Hvordan kommer Fine Folk til uttrykk?</vt:lpstr>
      <vt:lpstr>STAG AkademieT</vt:lpstr>
      <vt:lpstr>Fotballæring = forbedre evnen til å løse spillsituasjoner</vt:lpstr>
      <vt:lpstr>Hovedramme for gjennomføring av økter</vt:lpstr>
      <vt:lpstr>Trenerlederskap i STAG AkademeieT</vt:lpstr>
      <vt:lpstr>Dette skal kjennetegne treneratferd i STAG AkademieT</vt:lpstr>
      <vt:lpstr>Dette skal kjennetegne treneratferd i STAG AkademieT</vt:lpstr>
      <vt:lpstr>STAG AkademieT</vt:lpstr>
      <vt:lpstr>Prinsipper for angrepsspill – skape tid og rom</vt:lpstr>
      <vt:lpstr>Prinsipper for forsvarsspill - å krympe tid og rom</vt:lpstr>
      <vt:lpstr>1.-angriper – generelle prinsipper for å utnytte tid og  rom</vt:lpstr>
      <vt:lpstr>1.-forsvarer – generelle prinsipper for å diktere 1A</vt:lpstr>
      <vt:lpstr>STAG AkademieT</vt:lpstr>
      <vt:lpstr>Treningsøkta er et viktig verktøy Målsettinger og forventninger</vt:lpstr>
      <vt:lpstr>Treningsøkta er et viktig verktøy Spillerutvikling</vt:lpstr>
      <vt:lpstr>Treningsøkta er et viktig verktøy Verdiarbeid og Fine Folk</vt:lpstr>
      <vt:lpstr>Treningsøkta er et viktig verktøy – faginnhold, periodisering og innhold enkelt økter</vt:lpstr>
      <vt:lpstr>Treningsøkta er et viktig verktøy – faginnhold med video til alle temaer og øvelser</vt:lpstr>
      <vt:lpstr>Treningsøkta er et viktig verktøy Treningsdagbok</vt:lpstr>
      <vt:lpstr>Treningsøkta er et viktig verktøy Registrering av Egentrening</vt:lpstr>
      <vt:lpstr>STAG AkademieT</vt:lpstr>
      <vt:lpstr>Tilbakemeldinger fra deltagerne</vt:lpstr>
      <vt:lpstr>Tilbakemeldinger fra deltagerne</vt:lpstr>
      <vt:lpstr>Tilbakemeldinger fra deltagerne</vt:lpstr>
      <vt:lpstr>Tilbakemeldinger fra deltagerne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 AkademieT</dc:title>
  <dc:creator>Tommy Nordang</dc:creator>
  <cp:lastModifiedBy>Tommy Nordang</cp:lastModifiedBy>
  <cp:revision>6</cp:revision>
  <dcterms:modified xsi:type="dcterms:W3CDTF">2020-12-07T19:06:52Z</dcterms:modified>
</cp:coreProperties>
</file>